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69"/>
  </p:notesMasterIdLst>
  <p:handoutMasterIdLst>
    <p:handoutMasterId r:id="rId70"/>
  </p:handoutMasterIdLst>
  <p:sldIdLst>
    <p:sldId id="256" r:id="rId2"/>
    <p:sldId id="340" r:id="rId3"/>
    <p:sldId id="341" r:id="rId4"/>
    <p:sldId id="257" r:id="rId5"/>
    <p:sldId id="283" r:id="rId6"/>
    <p:sldId id="284" r:id="rId7"/>
    <p:sldId id="281" r:id="rId8"/>
    <p:sldId id="297" r:id="rId9"/>
    <p:sldId id="299" r:id="rId10"/>
    <p:sldId id="285" r:id="rId11"/>
    <p:sldId id="300" r:id="rId12"/>
    <p:sldId id="302" r:id="rId13"/>
    <p:sldId id="303" r:id="rId14"/>
    <p:sldId id="286" r:id="rId15"/>
    <p:sldId id="304" r:id="rId16"/>
    <p:sldId id="309" r:id="rId17"/>
    <p:sldId id="310" r:id="rId18"/>
    <p:sldId id="311" r:id="rId19"/>
    <p:sldId id="312" r:id="rId20"/>
    <p:sldId id="313" r:id="rId21"/>
    <p:sldId id="346" r:id="rId22"/>
    <p:sldId id="351" r:id="rId23"/>
    <p:sldId id="314" r:id="rId24"/>
    <p:sldId id="317" r:id="rId25"/>
    <p:sldId id="315" r:id="rId26"/>
    <p:sldId id="316" r:id="rId27"/>
    <p:sldId id="318" r:id="rId28"/>
    <p:sldId id="320" r:id="rId29"/>
    <p:sldId id="319" r:id="rId30"/>
    <p:sldId id="321" r:id="rId31"/>
    <p:sldId id="322" r:id="rId32"/>
    <p:sldId id="323" r:id="rId33"/>
    <p:sldId id="324" r:id="rId34"/>
    <p:sldId id="325" r:id="rId35"/>
    <p:sldId id="326" r:id="rId36"/>
    <p:sldId id="329" r:id="rId37"/>
    <p:sldId id="330" r:id="rId38"/>
    <p:sldId id="331" r:id="rId39"/>
    <p:sldId id="327" r:id="rId40"/>
    <p:sldId id="343" r:id="rId41"/>
    <p:sldId id="344" r:id="rId42"/>
    <p:sldId id="345" r:id="rId43"/>
    <p:sldId id="328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2" r:id="rId53"/>
    <p:sldId id="347" r:id="rId54"/>
    <p:sldId id="348" r:id="rId55"/>
    <p:sldId id="360" r:id="rId56"/>
    <p:sldId id="349" r:id="rId57"/>
    <p:sldId id="353" r:id="rId58"/>
    <p:sldId id="352" r:id="rId59"/>
    <p:sldId id="354" r:id="rId60"/>
    <p:sldId id="355" r:id="rId61"/>
    <p:sldId id="358" r:id="rId62"/>
    <p:sldId id="359" r:id="rId63"/>
    <p:sldId id="361" r:id="rId64"/>
    <p:sldId id="362" r:id="rId65"/>
    <p:sldId id="365" r:id="rId66"/>
    <p:sldId id="366" r:id="rId67"/>
    <p:sldId id="368" r:id="rId68"/>
  </p:sldIdLst>
  <p:sldSz cx="12192000" cy="6858000"/>
  <p:notesSz cx="6858000" cy="9144000"/>
  <p:embeddedFontLst>
    <p:embeddedFont>
      <p:font typeface="Cambria" panose="02040503050406030204" pitchFamily="18" charset="0"/>
      <p:regular r:id="rId71"/>
      <p:bold r:id="rId72"/>
      <p:italic r:id="rId73"/>
      <p:boldItalic r:id="rId74"/>
    </p:embeddedFont>
    <p:embeddedFont>
      <p:font typeface="Cambria Math" panose="02040503050406030204" pitchFamily="18" charset="0"/>
      <p:regular r:id="rId75"/>
    </p:embeddedFont>
    <p:embeddedFont>
      <p:font typeface="Roboto Condensed" panose="02000000000000000000" pitchFamily="2" charset="0"/>
      <p:regular r:id="rId76"/>
      <p:bold r:id="rId77"/>
      <p:italic r:id="rId78"/>
      <p:boldItalic r:id="rId79"/>
    </p:embeddedFont>
    <p:embeddedFont>
      <p:font typeface="Roboto Condensed Light" panose="02000000000000000000" pitchFamily="2" charset="0"/>
      <p:regular r:id="rId80"/>
      <p:italic r:id="rId81"/>
    </p:embeddedFont>
    <p:embeddedFont>
      <p:font typeface="Wingdings 2" panose="05020102010507070707" pitchFamily="18" charset="2"/>
      <p:regular r:id="rId82"/>
    </p:embeddedFont>
    <p:embeddedFont>
      <p:font typeface="Wingdings 3" panose="05040102010807070707" pitchFamily="18" charset="2"/>
      <p:regular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ARPXxjWSdcH/ixLjw4SSLg==" hashData="SUFcCBGlx8U79TPDTMs/P+/4YJ7lY5OG+s2l+PRvclWps2izGzvh2oa11gdNwqbnXwCnAS1lobkEM3vgMgwT7A=="/>
  <p:extLst>
    <p:ext uri="{521415D9-36F7-43E2-AB2F-B90AF26B5E84}">
      <p14:sectionLst xmlns:p14="http://schemas.microsoft.com/office/powerpoint/2010/main">
        <p14:section name="Introduction" id="{4C7717EA-605E-4A53-8581-8E510265544C}">
          <p14:sldIdLst>
            <p14:sldId id="256"/>
            <p14:sldId id="340"/>
            <p14:sldId id="341"/>
          </p14:sldIdLst>
        </p14:section>
        <p14:section name="M 1 PMI" id="{8CC53D97-314C-45B5-853A-2CC60F1D0CA5}">
          <p14:sldIdLst>
            <p14:sldId id="257"/>
            <p14:sldId id="283"/>
            <p14:sldId id="284"/>
            <p14:sldId id="281"/>
            <p14:sldId id="297"/>
            <p14:sldId id="299"/>
            <p14:sldId id="285"/>
            <p14:sldId id="300"/>
            <p14:sldId id="302"/>
            <p14:sldId id="303"/>
            <p14:sldId id="286"/>
            <p14:sldId id="304"/>
            <p14:sldId id="309"/>
            <p14:sldId id="310"/>
            <p14:sldId id="311"/>
            <p14:sldId id="312"/>
          </p14:sldIdLst>
        </p14:section>
        <p14:section name="M 2 Congruence" id="{9AC1D663-AF28-42C2-982D-2B95A7F5DFDF}">
          <p14:sldIdLst>
            <p14:sldId id="313"/>
            <p14:sldId id="346"/>
            <p14:sldId id="351"/>
            <p14:sldId id="314"/>
            <p14:sldId id="317"/>
            <p14:sldId id="315"/>
            <p14:sldId id="316"/>
            <p14:sldId id="318"/>
            <p14:sldId id="320"/>
            <p14:sldId id="319"/>
            <p14:sldId id="321"/>
          </p14:sldIdLst>
        </p14:section>
        <p14:section name="M 3 Caesar" id="{D5912ED3-FE2D-4A04-863D-B80FB3BE8838}">
          <p14:sldIdLst>
            <p14:sldId id="322"/>
            <p14:sldId id="323"/>
            <p14:sldId id="324"/>
            <p14:sldId id="325"/>
            <p14:sldId id="326"/>
            <p14:sldId id="329"/>
            <p14:sldId id="330"/>
            <p14:sldId id="331"/>
            <p14:sldId id="327"/>
            <p14:sldId id="343"/>
            <p14:sldId id="344"/>
            <p14:sldId id="345"/>
            <p14:sldId id="328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M 4 RSA" id="{AAF7A891-89B8-4260-97DD-219B2D440EEA}">
          <p14:sldIdLst>
            <p14:sldId id="339"/>
            <p14:sldId id="342"/>
            <p14:sldId id="347"/>
            <p14:sldId id="348"/>
            <p14:sldId id="360"/>
            <p14:sldId id="349"/>
            <p14:sldId id="353"/>
            <p14:sldId id="352"/>
            <p14:sldId id="354"/>
            <p14:sldId id="355"/>
            <p14:sldId id="358"/>
            <p14:sldId id="359"/>
            <p14:sldId id="361"/>
            <p14:sldId id="362"/>
            <p14:sldId id="365"/>
            <p14:sldId id="366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ujain39@gmail.com" initials="v" lastIdx="1" clrIdx="0">
    <p:extLst>
      <p:ext uri="{19B8F6BF-5375-455C-9EA6-DF929625EA0E}">
        <p15:presenceInfo xmlns:p15="http://schemas.microsoft.com/office/powerpoint/2012/main" userId="4e3c4d1726c659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B30"/>
    <a:srgbClr val="3333FF"/>
    <a:srgbClr val="B14440"/>
    <a:srgbClr val="FF9801"/>
    <a:srgbClr val="373737"/>
    <a:srgbClr val="FFD700"/>
    <a:srgbClr val="00A9BE"/>
    <a:srgbClr val="009AAE"/>
    <a:srgbClr val="B71B1C"/>
    <a:srgbClr val="301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50" autoAdjust="0"/>
    <p:restoredTop sz="93648" autoAdjust="0"/>
  </p:normalViewPr>
  <p:slideViewPr>
    <p:cSldViewPr snapToGrid="0">
      <p:cViewPr varScale="1">
        <p:scale>
          <a:sx n="60" d="100"/>
          <a:sy n="60" d="100"/>
        </p:scale>
        <p:origin x="1104" y="44"/>
      </p:cViewPr>
      <p:guideLst/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604"/>
    </p:cViewPr>
  </p:sorterViewPr>
  <p:notesViewPr>
    <p:cSldViewPr snapToGrid="0">
      <p:cViewPr varScale="1">
        <p:scale>
          <a:sx n="47" d="100"/>
          <a:sy n="47" d="100"/>
        </p:scale>
        <p:origin x="292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48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37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33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E485506D-82C5-49B6-9F8F-8028B3AA15B2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8C8BA77-EF1A-48A7-871E-B9466120D9FE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Number Theory and Counting</a:t>
            </a:r>
          </a:p>
        </p:txBody>
      </p:sp>
    </p:spTree>
    <p:extLst>
      <p:ext uri="{BB962C8B-B14F-4D97-AF65-F5344CB8AC3E}">
        <p14:creationId xmlns:p14="http://schemas.microsoft.com/office/powerpoint/2010/main" val="126745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CD2AE6-E144-46E9-8B37-69D75E75E1E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0166" y="2124271"/>
            <a:ext cx="3095274" cy="20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2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9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8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71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3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19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8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94" y="16098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AAD05AC2-6A1D-4692-9922-025667C7110F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E206787-0D31-453B-B0B9-FF91594E4642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Number Theory and Counting</a:t>
            </a:r>
          </a:p>
        </p:txBody>
      </p:sp>
    </p:spTree>
    <p:extLst>
      <p:ext uri="{BB962C8B-B14F-4D97-AF65-F5344CB8AC3E}">
        <p14:creationId xmlns:p14="http://schemas.microsoft.com/office/powerpoint/2010/main" val="3545800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52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935F4554-F0DB-47B1-B3D2-213D8AE4722F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9E37CCF-551D-4BF8-AEDA-F7756C008629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Number Theory and Counting</a:t>
            </a:r>
          </a:p>
        </p:txBody>
      </p:sp>
    </p:spTree>
    <p:extLst>
      <p:ext uri="{BB962C8B-B14F-4D97-AF65-F5344CB8AC3E}">
        <p14:creationId xmlns:p14="http://schemas.microsoft.com/office/powerpoint/2010/main" val="249372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Freeform 17">
            <a:extLst>
              <a:ext uri="{FF2B5EF4-FFF2-40B4-BE49-F238E27FC236}">
                <a16:creationId xmlns:a16="http://schemas.microsoft.com/office/drawing/2014/main" id="{4067D51D-67EE-4B8F-84CF-8B6A7A11469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4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247650" y="6858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784AE06F-7703-4C43-8594-2047378653FE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4C50EA9-62F3-4CAB-842F-C7AE29170AF9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Number Theory and Counting</a:t>
            </a:r>
          </a:p>
        </p:txBody>
      </p:sp>
    </p:spTree>
    <p:extLst>
      <p:ext uri="{BB962C8B-B14F-4D97-AF65-F5344CB8AC3E}">
        <p14:creationId xmlns:p14="http://schemas.microsoft.com/office/powerpoint/2010/main" val="107707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A18E676-EA19-4726-AAB7-591D47FF81F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59743FC-C7DC-4673-A7FB-AA48374A3D2B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Number Theory and Counting</a:t>
            </a:r>
          </a:p>
        </p:txBody>
      </p:sp>
    </p:spTree>
    <p:extLst>
      <p:ext uri="{BB962C8B-B14F-4D97-AF65-F5344CB8AC3E}">
        <p14:creationId xmlns:p14="http://schemas.microsoft.com/office/powerpoint/2010/main" val="80934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E5C453A-8AC2-4659-AD16-650FE485F68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87C6C559-A9CC-49EA-81C9-39E66C7C1D98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#2301HS301 (Discrete Mathematics)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Number Theory and Counting</a:t>
            </a:r>
          </a:p>
        </p:txBody>
      </p:sp>
    </p:spTree>
    <p:extLst>
      <p:ext uri="{BB962C8B-B14F-4D97-AF65-F5344CB8AC3E}">
        <p14:creationId xmlns:p14="http://schemas.microsoft.com/office/powerpoint/2010/main" val="240369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64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6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6.png"/><Relationship Id="rId15" Type="http://schemas.openxmlformats.org/officeDocument/2006/relationships/image" Target="../media/image49.png"/><Relationship Id="rId10" Type="http://schemas.openxmlformats.org/officeDocument/2006/relationships/image" Target="../media/image55.png"/><Relationship Id="rId14" Type="http://schemas.openxmlformats.org/officeDocument/2006/relationships/image" Target="../media/image300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06.png"/><Relationship Id="rId13" Type="http://schemas.openxmlformats.org/officeDocument/2006/relationships/image" Target="../media/image70.png"/><Relationship Id="rId3" Type="http://schemas.openxmlformats.org/officeDocument/2006/relationships/image" Target="../media/image4910.png"/><Relationship Id="rId21" Type="http://schemas.openxmlformats.org/officeDocument/2006/relationships/image" Target="../media/image309.png"/><Relationship Id="rId17" Type="http://schemas.openxmlformats.org/officeDocument/2006/relationships/image" Target="../media/image305.png"/><Relationship Id="rId12" Type="http://schemas.openxmlformats.org/officeDocument/2006/relationships/image" Target="../media/image69.png"/><Relationship Id="rId2" Type="http://schemas.openxmlformats.org/officeDocument/2006/relationships/image" Target="../media/image51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303.png"/><Relationship Id="rId19" Type="http://schemas.openxmlformats.org/officeDocument/2006/relationships/image" Target="../media/image307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310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13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19" Type="http://schemas.openxmlformats.org/officeDocument/2006/relationships/image" Target="../media/image321.png"/><Relationship Id="rId14" Type="http://schemas.openxmlformats.org/officeDocument/2006/relationships/image" Target="../media/image3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0.png"/><Relationship Id="rId7" Type="http://schemas.openxmlformats.org/officeDocument/2006/relationships/image" Target="../media/image9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67.png"/><Relationship Id="rId3" Type="http://schemas.openxmlformats.org/officeDocument/2006/relationships/image" Target="../media/image5110.png"/><Relationship Id="rId7" Type="http://schemas.openxmlformats.org/officeDocument/2006/relationships/image" Target="../media/image105.png"/><Relationship Id="rId12" Type="http://schemas.openxmlformats.org/officeDocument/2006/relationships/image" Target="../media/image6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openxmlformats.org/officeDocument/2006/relationships/image" Target="../media/image65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76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8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650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84.png"/><Relationship Id="rId9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680.png"/><Relationship Id="rId3" Type="http://schemas.openxmlformats.org/officeDocument/2006/relationships/image" Target="../media/image86.png"/><Relationship Id="rId7" Type="http://schemas.openxmlformats.org/officeDocument/2006/relationships/image" Target="../media/image140.png"/><Relationship Id="rId12" Type="http://schemas.openxmlformats.org/officeDocument/2006/relationships/image" Target="../media/image6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02.png"/><Relationship Id="rId4" Type="http://schemas.openxmlformats.org/officeDocument/2006/relationships/image" Target="../media/image660.png"/><Relationship Id="rId9" Type="http://schemas.openxmlformats.org/officeDocument/2006/relationships/image" Target="../media/image860.png"/><Relationship Id="rId14" Type="http://schemas.openxmlformats.org/officeDocument/2006/relationships/image" Target="../media/image7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83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850.png"/><Relationship Id="rId5" Type="http://schemas.openxmlformats.org/officeDocument/2006/relationships/image" Target="../media/image87.png"/><Relationship Id="rId10" Type="http://schemas.openxmlformats.org/officeDocument/2006/relationships/image" Target="../media/image88.png"/><Relationship Id="rId4" Type="http://schemas.openxmlformats.org/officeDocument/2006/relationships/image" Target="../media/image840.png"/><Relationship Id="rId9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892.png"/><Relationship Id="rId18" Type="http://schemas.openxmlformats.org/officeDocument/2006/relationships/image" Target="../media/image930.png"/><Relationship Id="rId21" Type="http://schemas.openxmlformats.org/officeDocument/2006/relationships/image" Target="../media/image91.png"/><Relationship Id="rId12" Type="http://schemas.openxmlformats.org/officeDocument/2006/relationships/image" Target="../media/image168.png"/><Relationship Id="rId17" Type="http://schemas.openxmlformats.org/officeDocument/2006/relationships/image" Target="../media/image921.png"/><Relationship Id="rId2" Type="http://schemas.openxmlformats.org/officeDocument/2006/relationships/image" Target="../media/image89.png"/><Relationship Id="rId16" Type="http://schemas.openxmlformats.org/officeDocument/2006/relationships/image" Target="../media/image911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7.png"/><Relationship Id="rId24" Type="http://schemas.openxmlformats.org/officeDocument/2006/relationships/image" Target="../media/image99.png"/><Relationship Id="rId15" Type="http://schemas.openxmlformats.org/officeDocument/2006/relationships/image" Target="../media/image901.png"/><Relationship Id="rId23" Type="http://schemas.openxmlformats.org/officeDocument/2006/relationships/image" Target="../media/image93.png"/><Relationship Id="rId10" Type="http://schemas.openxmlformats.org/officeDocument/2006/relationships/image" Target="../media/image166.png"/><Relationship Id="rId19" Type="http://schemas.openxmlformats.org/officeDocument/2006/relationships/image" Target="../media/image990.png"/><Relationship Id="rId9" Type="http://schemas.openxmlformats.org/officeDocument/2006/relationships/image" Target="../media/image165.png"/><Relationship Id="rId14" Type="http://schemas.openxmlformats.org/officeDocument/2006/relationships/image" Target="../media/image891.png"/><Relationship Id="rId22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1.png"/><Relationship Id="rId3" Type="http://schemas.openxmlformats.org/officeDocument/2006/relationships/image" Target="../media/image890.png"/><Relationship Id="rId7" Type="http://schemas.openxmlformats.org/officeDocument/2006/relationships/image" Target="../media/image900.png"/><Relationship Id="rId12" Type="http://schemas.openxmlformats.org/officeDocument/2006/relationships/image" Target="../media/image110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0.png"/><Relationship Id="rId11" Type="http://schemas.openxmlformats.org/officeDocument/2006/relationships/image" Target="../media/image1090.png"/><Relationship Id="rId5" Type="http://schemas.openxmlformats.org/officeDocument/2006/relationships/image" Target="../media/image1670.png"/><Relationship Id="rId10" Type="http://schemas.openxmlformats.org/officeDocument/2006/relationships/image" Target="../media/image172.png"/><Relationship Id="rId4" Type="http://schemas.openxmlformats.org/officeDocument/2006/relationships/image" Target="../media/image108.png"/><Relationship Id="rId9" Type="http://schemas.openxmlformats.org/officeDocument/2006/relationships/image" Target="../media/image1010.png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8.png"/><Relationship Id="rId3" Type="http://schemas.openxmlformats.org/officeDocument/2006/relationships/image" Target="../media/image114.png"/><Relationship Id="rId7" Type="http://schemas.openxmlformats.org/officeDocument/2006/relationships/image" Target="../media/image1330.png"/><Relationship Id="rId12" Type="http://schemas.openxmlformats.org/officeDocument/2006/relationships/image" Target="../media/image14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15.png"/><Relationship Id="rId10" Type="http://schemas.openxmlformats.org/officeDocument/2006/relationships/image" Target="../media/image145.png"/><Relationship Id="rId4" Type="http://schemas.openxmlformats.org/officeDocument/2006/relationships/image" Target="../media/image175.png"/><Relationship Id="rId9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52.png"/><Relationship Id="rId7" Type="http://schemas.openxmlformats.org/officeDocument/2006/relationships/image" Target="../media/image125.png"/><Relationship Id="rId12" Type="http://schemas.openxmlformats.org/officeDocument/2006/relationships/image" Target="../media/image179.png"/><Relationship Id="rId17" Type="http://schemas.openxmlformats.org/officeDocument/2006/relationships/image" Target="../media/image150.png"/><Relationship Id="rId2" Type="http://schemas.openxmlformats.org/officeDocument/2006/relationships/image" Target="../media/image1081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11" Type="http://schemas.openxmlformats.org/officeDocument/2006/relationships/image" Target="../media/image126.png"/><Relationship Id="rId5" Type="http://schemas.openxmlformats.org/officeDocument/2006/relationships/image" Target="../media/image121.png"/><Relationship Id="rId15" Type="http://schemas.openxmlformats.org/officeDocument/2006/relationships/image" Target="../media/image143.png"/><Relationship Id="rId10" Type="http://schemas.openxmlformats.org/officeDocument/2006/relationships/image" Target="../media/image177.png"/><Relationship Id="rId19" Type="http://schemas.openxmlformats.org/officeDocument/2006/relationships/image" Target="../media/image153.png"/><Relationship Id="rId4" Type="http://schemas.openxmlformats.org/officeDocument/2006/relationships/image" Target="../media/image151.png"/><Relationship Id="rId9" Type="http://schemas.openxmlformats.org/officeDocument/2006/relationships/image" Target="../media/image176.png"/><Relationship Id="rId1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159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57.png"/><Relationship Id="rId5" Type="http://schemas.openxmlformats.org/officeDocument/2006/relationships/image" Target="../media/image193.png"/><Relationship Id="rId15" Type="http://schemas.openxmlformats.org/officeDocument/2006/relationships/image" Target="../media/image161.png"/><Relationship Id="rId10" Type="http://schemas.openxmlformats.org/officeDocument/2006/relationships/image" Target="../media/image154.png"/><Relationship Id="rId4" Type="http://schemas.openxmlformats.org/officeDocument/2006/relationships/image" Target="../media/image192.png"/><Relationship Id="rId9" Type="http://schemas.openxmlformats.org/officeDocument/2006/relationships/image" Target="../media/image200.png"/><Relationship Id="rId1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0.png"/><Relationship Id="rId7" Type="http://schemas.openxmlformats.org/officeDocument/2006/relationships/image" Target="../media/image216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21.png"/><Relationship Id="rId5" Type="http://schemas.openxmlformats.org/officeDocument/2006/relationships/image" Target="../media/image212.png"/><Relationship Id="rId15" Type="http://schemas.openxmlformats.org/officeDocument/2006/relationships/image" Target="../media/image225.png"/><Relationship Id="rId10" Type="http://schemas.openxmlformats.org/officeDocument/2006/relationships/image" Target="../media/image219.png"/><Relationship Id="rId19" Type="http://schemas.openxmlformats.org/officeDocument/2006/relationships/image" Target="../media/image1210.png"/><Relationship Id="rId4" Type="http://schemas.openxmlformats.org/officeDocument/2006/relationships/image" Target="../media/image211.png"/><Relationship Id="rId9" Type="http://schemas.openxmlformats.org/officeDocument/2006/relationships/image" Target="../media/image218.png"/><Relationship Id="rId14" Type="http://schemas.openxmlformats.org/officeDocument/2006/relationships/image" Target="../media/image2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image" Target="../media/image2190.png"/><Relationship Id="rId21" Type="http://schemas.openxmlformats.org/officeDocument/2006/relationships/image" Target="../media/image259.png"/><Relationship Id="rId34" Type="http://schemas.openxmlformats.org/officeDocument/2006/relationships/image" Target="../media/image273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33" Type="http://schemas.openxmlformats.org/officeDocument/2006/relationships/image" Target="../media/image272.png"/><Relationship Id="rId2" Type="http://schemas.openxmlformats.org/officeDocument/2006/relationships/image" Target="../media/image241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32" Type="http://schemas.openxmlformats.org/officeDocument/2006/relationships/image" Target="../media/image271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4.png"/><Relationship Id="rId8" Type="http://schemas.openxmlformats.org/officeDocument/2006/relationships/image" Target="../media/image2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3" Type="http://schemas.openxmlformats.org/officeDocument/2006/relationships/image" Target="../media/image277.png"/><Relationship Id="rId21" Type="http://schemas.openxmlformats.org/officeDocument/2006/relationships/image" Target="../media/image1250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5" Type="http://schemas.openxmlformats.org/officeDocument/2006/relationships/image" Target="../media/image169.png"/><Relationship Id="rId2" Type="http://schemas.openxmlformats.org/officeDocument/2006/relationships/image" Target="../media/image2490.png"/><Relationship Id="rId16" Type="http://schemas.openxmlformats.org/officeDocument/2006/relationships/image" Target="../media/image290.png"/><Relationship Id="rId20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24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23" Type="http://schemas.openxmlformats.org/officeDocument/2006/relationships/image" Target="../media/image297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Relationship Id="rId22" Type="http://schemas.openxmlformats.org/officeDocument/2006/relationships/image" Target="../media/image12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6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701.png"/><Relationship Id="rId7" Type="http://schemas.openxmlformats.org/officeDocument/2006/relationships/image" Target="../media/image326.png"/><Relationship Id="rId12" Type="http://schemas.openxmlformats.org/officeDocument/2006/relationships/image" Target="../media/image238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7.png"/><Relationship Id="rId5" Type="http://schemas.openxmlformats.org/officeDocument/2006/relationships/image" Target="../media/image196.png"/><Relationship Id="rId10" Type="http://schemas.openxmlformats.org/officeDocument/2006/relationships/image" Target="../media/image233.png"/><Relationship Id="rId4" Type="http://schemas.openxmlformats.org/officeDocument/2006/relationships/image" Target="../media/image171.png"/><Relationship Id="rId9" Type="http://schemas.openxmlformats.org/officeDocument/2006/relationships/image" Target="../media/image32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26" Type="http://schemas.openxmlformats.org/officeDocument/2006/relationships/image" Target="../media/image343.png"/><Relationship Id="rId3" Type="http://schemas.openxmlformats.org/officeDocument/2006/relationships/image" Target="../media/image294.png"/><Relationship Id="rId21" Type="http://schemas.openxmlformats.org/officeDocument/2006/relationships/image" Target="../media/image338.png"/><Relationship Id="rId7" Type="http://schemas.openxmlformats.org/officeDocument/2006/relationships/image" Target="../media/image322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5" Type="http://schemas.openxmlformats.org/officeDocument/2006/relationships/image" Target="../media/image342.png"/><Relationship Id="rId2" Type="http://schemas.openxmlformats.org/officeDocument/2006/relationships/image" Target="../media/image239.png"/><Relationship Id="rId16" Type="http://schemas.openxmlformats.org/officeDocument/2006/relationships/image" Target="../media/image333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27.png"/><Relationship Id="rId24" Type="http://schemas.openxmlformats.org/officeDocument/2006/relationships/image" Target="../media/image341.png"/><Relationship Id="rId5" Type="http://schemas.openxmlformats.org/officeDocument/2006/relationships/image" Target="../media/image296.png"/><Relationship Id="rId15" Type="http://schemas.openxmlformats.org/officeDocument/2006/relationships/image" Target="../media/image332.png"/><Relationship Id="rId23" Type="http://schemas.openxmlformats.org/officeDocument/2006/relationships/image" Target="../media/image340.png"/><Relationship Id="rId28" Type="http://schemas.openxmlformats.org/officeDocument/2006/relationships/image" Target="../media/image345.png"/><Relationship Id="rId10" Type="http://schemas.openxmlformats.org/officeDocument/2006/relationships/image" Target="../media/image325.png"/><Relationship Id="rId19" Type="http://schemas.openxmlformats.org/officeDocument/2006/relationships/image" Target="../media/image336.png"/><Relationship Id="rId4" Type="http://schemas.openxmlformats.org/officeDocument/2006/relationships/image" Target="../media/image295.png"/><Relationship Id="rId9" Type="http://schemas.openxmlformats.org/officeDocument/2006/relationships/image" Target="../media/image324.png"/><Relationship Id="rId14" Type="http://schemas.openxmlformats.org/officeDocument/2006/relationships/image" Target="../media/image331.png"/><Relationship Id="rId22" Type="http://schemas.openxmlformats.org/officeDocument/2006/relationships/image" Target="../media/image339.png"/><Relationship Id="rId27" Type="http://schemas.openxmlformats.org/officeDocument/2006/relationships/image" Target="../media/image100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68.png"/><Relationship Id="rId7" Type="http://schemas.openxmlformats.org/officeDocument/2006/relationships/image" Target="../media/image349.png"/><Relationship Id="rId12" Type="http://schemas.openxmlformats.org/officeDocument/2006/relationships/image" Target="../media/image367.png"/><Relationship Id="rId17" Type="http://schemas.openxmlformats.org/officeDocument/2006/relationships/image" Target="../media/image182.png"/><Relationship Id="rId2" Type="http://schemas.openxmlformats.org/officeDocument/2006/relationships/image" Target="../media/image1740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8.png"/><Relationship Id="rId11" Type="http://schemas.openxmlformats.org/officeDocument/2006/relationships/image" Target="../media/image178.png"/><Relationship Id="rId5" Type="http://schemas.openxmlformats.org/officeDocument/2006/relationships/image" Target="../media/image360.png"/><Relationship Id="rId15" Type="http://schemas.openxmlformats.org/officeDocument/2006/relationships/image" Target="../media/image354.png"/><Relationship Id="rId10" Type="http://schemas.openxmlformats.org/officeDocument/2006/relationships/image" Target="../media/image351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Relationship Id="rId14" Type="http://schemas.openxmlformats.org/officeDocument/2006/relationships/image" Target="../media/image35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405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17" Type="http://schemas.openxmlformats.org/officeDocument/2006/relationships/image" Target="../media/image409.png"/><Relationship Id="rId2" Type="http://schemas.openxmlformats.org/officeDocument/2006/relationships/image" Target="../media/image394.png"/><Relationship Id="rId16" Type="http://schemas.openxmlformats.org/officeDocument/2006/relationships/image" Target="../media/image4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5" Type="http://schemas.openxmlformats.org/officeDocument/2006/relationships/image" Target="../media/image40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10.png"/><Relationship Id="rId3" Type="http://schemas.openxmlformats.org/officeDocument/2006/relationships/image" Target="../media/image379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380.png"/><Relationship Id="rId10" Type="http://schemas.openxmlformats.org/officeDocument/2006/relationships/image" Target="../media/image418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Relationship Id="rId14" Type="http://schemas.openxmlformats.org/officeDocument/2006/relationships/image" Target="../media/image38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4.pn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3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7.png"/><Relationship Id="rId11" Type="http://schemas.openxmlformats.org/officeDocument/2006/relationships/image" Target="../media/image432.png"/><Relationship Id="rId5" Type="http://schemas.openxmlformats.org/officeDocument/2006/relationships/image" Target="../media/image426.png"/><Relationship Id="rId10" Type="http://schemas.openxmlformats.org/officeDocument/2006/relationships/image" Target="../media/image383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Relationship Id="rId14" Type="http://schemas.openxmlformats.org/officeDocument/2006/relationships/image" Target="../media/image4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8" Type="http://schemas.openxmlformats.org/officeDocument/2006/relationships/image" Target="../media/image187.png"/><Relationship Id="rId3" Type="http://schemas.openxmlformats.org/officeDocument/2006/relationships/image" Target="../media/image385.png"/><Relationship Id="rId7" Type="http://schemas.openxmlformats.org/officeDocument/2006/relationships/image" Target="../media/image392.png"/><Relationship Id="rId12" Type="http://schemas.openxmlformats.org/officeDocument/2006/relationships/image" Target="../media/image186.png"/><Relationship Id="rId17" Type="http://schemas.openxmlformats.org/officeDocument/2006/relationships/image" Target="../media/image4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1.png"/><Relationship Id="rId11" Type="http://schemas.openxmlformats.org/officeDocument/2006/relationships/image" Target="../media/image185.png"/><Relationship Id="rId5" Type="http://schemas.openxmlformats.org/officeDocument/2006/relationships/image" Target="../media/image387.png"/><Relationship Id="rId10" Type="http://schemas.openxmlformats.org/officeDocument/2006/relationships/image" Target="../media/image184.png"/><Relationship Id="rId19" Type="http://schemas.openxmlformats.org/officeDocument/2006/relationships/image" Target="../media/image188.png"/><Relationship Id="rId4" Type="http://schemas.openxmlformats.org/officeDocument/2006/relationships/image" Target="../media/image386.png"/><Relationship Id="rId9" Type="http://schemas.openxmlformats.org/officeDocument/2006/relationships/image" Target="../media/image18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13" Type="http://schemas.openxmlformats.org/officeDocument/2006/relationships/image" Target="../media/image479.png"/><Relationship Id="rId18" Type="http://schemas.openxmlformats.org/officeDocument/2006/relationships/image" Target="../media/image204.png"/><Relationship Id="rId3" Type="http://schemas.openxmlformats.org/officeDocument/2006/relationships/image" Target="../media/image493.png"/><Relationship Id="rId21" Type="http://schemas.openxmlformats.org/officeDocument/2006/relationships/image" Target="../media/image206.png"/><Relationship Id="rId7" Type="http://schemas.openxmlformats.org/officeDocument/2006/relationships/image" Target="../media/image496.png"/><Relationship Id="rId12" Type="http://schemas.openxmlformats.org/officeDocument/2006/relationships/image" Target="../media/image501.png"/><Relationship Id="rId17" Type="http://schemas.openxmlformats.org/officeDocument/2006/relationships/image" Target="../media/image203.png"/><Relationship Id="rId2" Type="http://schemas.openxmlformats.org/officeDocument/2006/relationships/image" Target="../media/image492.png"/><Relationship Id="rId16" Type="http://schemas.openxmlformats.org/officeDocument/2006/relationships/image" Target="../media/image202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8.png"/><Relationship Id="rId11" Type="http://schemas.openxmlformats.org/officeDocument/2006/relationships/image" Target="../media/image478.png"/><Relationship Id="rId5" Type="http://schemas.openxmlformats.org/officeDocument/2006/relationships/image" Target="../media/image495.png"/><Relationship Id="rId15" Type="http://schemas.openxmlformats.org/officeDocument/2006/relationships/image" Target="../media/image201.png"/><Relationship Id="rId10" Type="http://schemas.openxmlformats.org/officeDocument/2006/relationships/image" Target="../media/image499.png"/><Relationship Id="rId19" Type="http://schemas.openxmlformats.org/officeDocument/2006/relationships/image" Target="../media/image508.png"/><Relationship Id="rId4" Type="http://schemas.openxmlformats.org/officeDocument/2006/relationships/image" Target="../media/image494.png"/><Relationship Id="rId9" Type="http://schemas.openxmlformats.org/officeDocument/2006/relationships/image" Target="../media/image498.png"/><Relationship Id="rId14" Type="http://schemas.openxmlformats.org/officeDocument/2006/relationships/image" Target="../media/image1880.png"/><Relationship Id="rId22" Type="http://schemas.openxmlformats.org/officeDocument/2006/relationships/image" Target="../media/image20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213.png"/><Relationship Id="rId7" Type="http://schemas.openxmlformats.org/officeDocument/2006/relationships/image" Target="../media/image33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6.png"/><Relationship Id="rId11" Type="http://schemas.openxmlformats.org/officeDocument/2006/relationships/image" Target="../media/image355.png"/><Relationship Id="rId5" Type="http://schemas.openxmlformats.org/officeDocument/2006/relationships/image" Target="../media/image220.png"/><Relationship Id="rId10" Type="http://schemas.openxmlformats.org/officeDocument/2006/relationships/image" Target="../media/image352.png"/><Relationship Id="rId4" Type="http://schemas.openxmlformats.org/officeDocument/2006/relationships/image" Target="../media/image215.png"/><Relationship Id="rId9" Type="http://schemas.openxmlformats.org/officeDocument/2006/relationships/image" Target="../media/image34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3" Type="http://schemas.openxmlformats.org/officeDocument/2006/relationships/image" Target="../media/image357.png"/><Relationship Id="rId7" Type="http://schemas.openxmlformats.org/officeDocument/2006/relationships/image" Target="../media/image363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" Type="http://schemas.openxmlformats.org/officeDocument/2006/relationships/image" Target="../media/image356.png"/><Relationship Id="rId16" Type="http://schemas.openxmlformats.org/officeDocument/2006/relationships/image" Target="../media/image3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2.png"/><Relationship Id="rId11" Type="http://schemas.openxmlformats.org/officeDocument/2006/relationships/image" Target="../media/image370.png"/><Relationship Id="rId5" Type="http://schemas.openxmlformats.org/officeDocument/2006/relationships/image" Target="../media/image361.png"/><Relationship Id="rId15" Type="http://schemas.openxmlformats.org/officeDocument/2006/relationships/image" Target="../media/image374.png"/><Relationship Id="rId10" Type="http://schemas.openxmlformats.org/officeDocument/2006/relationships/image" Target="../media/image369.png"/><Relationship Id="rId19" Type="http://schemas.openxmlformats.org/officeDocument/2006/relationships/image" Target="../media/image208.png"/><Relationship Id="rId4" Type="http://schemas.openxmlformats.org/officeDocument/2006/relationships/image" Target="../media/image358.png"/><Relationship Id="rId9" Type="http://schemas.openxmlformats.org/officeDocument/2006/relationships/image" Target="../media/image366.png"/><Relationship Id="rId14" Type="http://schemas.openxmlformats.org/officeDocument/2006/relationships/image" Target="../media/image3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27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1.1</a:t>
            </a:r>
            <a:br>
              <a:rPr lang="en-US" dirty="0"/>
            </a:br>
            <a:r>
              <a:rPr lang="en-IN" dirty="0"/>
              <a:t>Number Theory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vasudev.barjadiya@darshan.ac.in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901 64 27 400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Vasudev Barjadiya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12C6FA8-76F5-4F55-873C-76674E986E2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IN" dirty="0"/>
                  <a:t>BTech &amp; BSc (H)-CS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3</a:t>
                </a:r>
                <a:r>
                  <a:rPr lang="en-IN" baseline="30000" dirty="0"/>
                  <a:t>rd</a:t>
                </a:r>
                <a:r>
                  <a:rPr lang="en-IN" dirty="0"/>
                  <a:t> Semester </a:t>
                </a:r>
              </a:p>
              <a:p>
                <a:r>
                  <a:rPr lang="en-IN" dirty="0"/>
                  <a:t>Discrete Mathematics (</a:t>
                </a:r>
                <a:r>
                  <a:rPr lang="en-IN" sz="1800" b="0" kern="1200" dirty="0">
                    <a:solidFill>
                      <a:srgbClr val="FFFFFF"/>
                    </a:solidFill>
                    <a:effectLst/>
                    <a:latin typeface="Roboto Condensed" panose="02000000000000000000" pitchFamily="2" charset="0"/>
                    <a:ea typeface="+mn-ea"/>
                    <a:cs typeface="+mn-cs"/>
                  </a:rPr>
                  <a:t>2301HS301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12C6FA8-76F5-4F55-873C-76674E986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22E2A12-3616-430B-98B7-4DB2C6F171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27326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4E147B-84D4-4A7D-B6CE-4D80687F8B89}"/>
                  </a:ext>
                </a:extLst>
              </p:cNvPr>
              <p:cNvSpPr/>
              <p:nvPr/>
            </p:nvSpPr>
            <p:spPr>
              <a:xfrm>
                <a:off x="1625600" y="4530148"/>
                <a:ext cx="17536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LHS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4E147B-84D4-4A7D-B6CE-4D80687F8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4530148"/>
                <a:ext cx="1753645" cy="523220"/>
              </a:xfrm>
              <a:prstGeom prst="rect">
                <a:avLst/>
              </a:prstGeom>
              <a:blipFill>
                <a:blip r:embed="rId2"/>
                <a:stretch>
                  <a:fillRect l="-731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26F293-EE04-47BD-B543-77DD59D50DB5}"/>
                  </a:ext>
                </a:extLst>
              </p:cNvPr>
              <p:cNvSpPr/>
              <p:nvPr/>
            </p:nvSpPr>
            <p:spPr>
              <a:xfrm>
                <a:off x="2765543" y="4530148"/>
                <a:ext cx="5338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26F293-EE04-47BD-B543-77DD59D5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543" y="4530148"/>
                <a:ext cx="5338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929DFF-4CEE-461E-815B-5C683DF1F4EE}"/>
                  </a:ext>
                </a:extLst>
              </p:cNvPr>
              <p:cNvSpPr/>
              <p:nvPr/>
            </p:nvSpPr>
            <p:spPr>
              <a:xfrm>
                <a:off x="1629670" y="5563996"/>
                <a:ext cx="11304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RHS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929DFF-4CEE-461E-815B-5C683DF1F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0" y="5563996"/>
                <a:ext cx="1130463" cy="523220"/>
              </a:xfrm>
              <a:prstGeom prst="rect">
                <a:avLst/>
              </a:prstGeom>
              <a:blipFill>
                <a:blip r:embed="rId14"/>
                <a:stretch>
                  <a:fillRect l="-1075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9862C-5AC7-4AB3-90B6-D7C1E1E71E9B}"/>
              </a:ext>
            </a:extLst>
          </p:cNvPr>
          <p:cNvSpPr/>
          <p:nvPr/>
        </p:nvSpPr>
        <p:spPr>
          <a:xfrm>
            <a:off x="1625600" y="2818280"/>
            <a:ext cx="935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Let, </a:t>
            </a:r>
            <a:endParaRPr lang="en-GB" sz="4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424FDD-0348-414F-8FE5-968C863E9C32}"/>
                  </a:ext>
                </a:extLst>
              </p:cNvPr>
              <p:cNvSpPr/>
              <p:nvPr/>
            </p:nvSpPr>
            <p:spPr>
              <a:xfrm>
                <a:off x="2225599" y="2565376"/>
                <a:ext cx="7430303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424FDD-0348-414F-8FE5-968C863E9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599" y="2565376"/>
                <a:ext cx="7430303" cy="9285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A8DDBF-F508-47B2-A14B-AB1A139964DB}"/>
                  </a:ext>
                </a:extLst>
              </p:cNvPr>
              <p:cNvSpPr/>
              <p:nvPr/>
            </p:nvSpPr>
            <p:spPr>
              <a:xfrm>
                <a:off x="2689825" y="5314978"/>
                <a:ext cx="2867901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2+1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A8DDBF-F508-47B2-A14B-AB1A13996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825" y="5314978"/>
                <a:ext cx="2867901" cy="9285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5D47B9-FE6E-43DA-9B74-FDDE460A8B25}"/>
                  </a:ext>
                </a:extLst>
              </p:cNvPr>
              <p:cNvSpPr/>
              <p:nvPr/>
            </p:nvSpPr>
            <p:spPr>
              <a:xfrm>
                <a:off x="5371331" y="5563996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5D47B9-FE6E-43DA-9B74-FDDE460A8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331" y="5563996"/>
                <a:ext cx="83266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C381DEA-8414-4788-AF08-4D81D395847C}"/>
                  </a:ext>
                </a:extLst>
              </p:cNvPr>
              <p:cNvSpPr/>
              <p:nvPr/>
            </p:nvSpPr>
            <p:spPr>
              <a:xfrm>
                <a:off x="3294701" y="4530148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C381DEA-8414-4788-AF08-4D81D3958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701" y="4530148"/>
                <a:ext cx="83266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A95DFD6-2067-4C46-80EF-C5C54DBB42D7}"/>
              </a:ext>
            </a:extLst>
          </p:cNvPr>
          <p:cNvSpPr txBox="1"/>
          <p:nvPr/>
        </p:nvSpPr>
        <p:spPr>
          <a:xfrm>
            <a:off x="1625600" y="3679585"/>
            <a:ext cx="66765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33867A-91D8-4F01-AC8D-7374BBA4AF14}"/>
                  </a:ext>
                </a:extLst>
              </p:cNvPr>
              <p:cNvSpPr txBox="1"/>
              <p:nvPr/>
            </p:nvSpPr>
            <p:spPr>
              <a:xfrm>
                <a:off x="2274146" y="3679585"/>
                <a:ext cx="1228120" cy="523220"/>
              </a:xfrm>
              <a:prstGeom prst="roundRect">
                <a:avLst>
                  <a:gd name="adj" fmla="val 32768"/>
                </a:avLst>
              </a:prstGeom>
              <a:solidFill>
                <a:srgbClr val="FF0000"/>
              </a:solidFill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33867A-91D8-4F01-AC8D-7374BBA4A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146" y="3679585"/>
                <a:ext cx="1228120" cy="523220"/>
              </a:xfrm>
              <a:prstGeom prst="roundRect">
                <a:avLst>
                  <a:gd name="adj" fmla="val 32768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FD7D5E-BFDF-4F39-9179-3C5A97F03E27}"/>
                  </a:ext>
                </a:extLst>
              </p:cNvPr>
              <p:cNvSpPr txBox="1"/>
              <p:nvPr/>
            </p:nvSpPr>
            <p:spPr>
              <a:xfrm>
                <a:off x="9523905" y="2768028"/>
                <a:ext cx="120468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FD7D5E-BFDF-4F39-9179-3C5A97F03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905" y="2768028"/>
                <a:ext cx="120468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C27594-89FC-4F92-8156-6D957C365E02}"/>
                  </a:ext>
                </a:extLst>
              </p:cNvPr>
              <p:cNvSpPr txBox="1"/>
              <p:nvPr/>
            </p:nvSpPr>
            <p:spPr>
              <a:xfrm>
                <a:off x="7601930" y="4886152"/>
                <a:ext cx="296740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IN" dirty="0"/>
                  <a:t> is true.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C27594-89FC-4F92-8156-6D957C36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930" y="4886152"/>
                <a:ext cx="2967406" cy="523220"/>
              </a:xfrm>
              <a:prstGeom prst="rect">
                <a:avLst/>
              </a:prstGeom>
              <a:blipFill>
                <a:blip r:embed="rId11"/>
                <a:stretch>
                  <a:fillRect l="-4107" t="-12941" r="-4107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E02223-B5F0-49D9-8636-B0A911449D11}"/>
              </a:ext>
            </a:extLst>
          </p:cNvPr>
          <p:cNvCxnSpPr>
            <a:cxnSpLocks/>
          </p:cNvCxnSpPr>
          <p:nvPr/>
        </p:nvCxnSpPr>
        <p:spPr>
          <a:xfrm>
            <a:off x="7270141" y="3651011"/>
            <a:ext cx="0" cy="2436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B962F4D-704B-4F6B-97F8-33A9166EFD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1930" y="4213023"/>
                <a:ext cx="296740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:r>
                  <a:rPr lang="en-IN" i="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Here, </a:t>
                </a:r>
                <a:r>
                  <a:rPr lang="en-IN" b="1" i="0" dirty="0">
                    <a:solidFill>
                      <a:srgbClr val="FF000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LHS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i="1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r>
                      <a:rPr lang="en-IN" b="0" i="1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</m:oMath>
                </a14:m>
                <a:r>
                  <a:rPr lang="en-IN" b="1" i="0" dirty="0">
                    <a:solidFill>
                      <a:srgbClr val="301B92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RHS</a:t>
                </a:r>
                <a:endParaRPr lang="en-US" b="1" dirty="0">
                  <a:solidFill>
                    <a:srgbClr val="301B92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B962F4D-704B-4F6B-97F8-33A9166EF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930" y="4213023"/>
                <a:ext cx="2967405" cy="523220"/>
              </a:xfrm>
              <a:prstGeom prst="rect">
                <a:avLst/>
              </a:prstGeom>
              <a:blipFill>
                <a:blip r:embed="rId12"/>
                <a:stretch>
                  <a:fillRect l="-4107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121ABE-D210-4771-A458-AB09008284B2}"/>
                  </a:ext>
                </a:extLst>
              </p:cNvPr>
              <p:cNvSpPr txBox="1"/>
              <p:nvPr/>
            </p:nvSpPr>
            <p:spPr>
              <a:xfrm>
                <a:off x="1679179" y="870243"/>
                <a:ext cx="10381639" cy="1415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800"/>
                  </a:spcBef>
                  <a:buClr>
                    <a:schemeClr val="accent6"/>
                  </a:buClr>
                </a:pPr>
                <a:r>
                  <a:rPr lang="en-GB" sz="2800" dirty="0">
                    <a:solidFill>
                      <a:srgbClr val="002060"/>
                    </a:solidFill>
                  </a:rPr>
                  <a:t>Prove that proposition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, the sum of the squares of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positive </a:t>
                </a:r>
              </a:p>
              <a:p>
                <a:pPr algn="just">
                  <a:spcBef>
                    <a:spcPts val="3600"/>
                  </a:spcBef>
                  <a:buClr>
                    <a:schemeClr val="accent6"/>
                  </a:buClr>
                </a:pPr>
                <a:r>
                  <a:rPr lang="en-GB" sz="2800" dirty="0">
                    <a:solidFill>
                      <a:srgbClr val="002060"/>
                    </a:solidFill>
                  </a:rPr>
                  <a:t>integers is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121ABE-D210-4771-A458-AB0900828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79" y="870243"/>
                <a:ext cx="10381639" cy="1415772"/>
              </a:xfrm>
              <a:prstGeom prst="rect">
                <a:avLst/>
              </a:prstGeom>
              <a:blipFill>
                <a:blip r:embed="rId17"/>
                <a:stretch>
                  <a:fillRect l="-1174" t="-4741" b="-112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E7B88C28-6486-47EE-90B2-CEB5CC7AAAE8}"/>
              </a:ext>
            </a:extLst>
          </p:cNvPr>
          <p:cNvSpPr/>
          <p:nvPr/>
        </p:nvSpPr>
        <p:spPr>
          <a:xfrm>
            <a:off x="131180" y="2811984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4217E0-B99F-46E0-8947-1A8AFE7A344A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68B331-E1CB-4679-8339-5650FA6D6C6D}"/>
                  </a:ext>
                </a:extLst>
              </p:cNvPr>
              <p:cNvSpPr txBox="1"/>
              <p:nvPr/>
            </p:nvSpPr>
            <p:spPr>
              <a:xfrm>
                <a:off x="3294701" y="1535217"/>
                <a:ext cx="3167742" cy="928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GB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GB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GB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GB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68B331-E1CB-4679-8339-5650FA6D6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701" y="1535217"/>
                <a:ext cx="3167742" cy="9285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2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  <p:bldP spid="14" grpId="0"/>
      <p:bldP spid="15" grpId="0"/>
      <p:bldP spid="17" grpId="0"/>
      <p:bldP spid="20" grpId="0"/>
      <p:bldP spid="21" grpId="0" animBg="1"/>
      <p:bldP spid="22" grpId="0"/>
      <p:bldP spid="23" grpId="0"/>
      <p:bldP spid="27" grpId="0"/>
      <p:bldP spid="25" grpId="0"/>
      <p:bldP spid="26" grpId="0" animBg="1"/>
      <p:bldP spid="28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2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950D5-F28C-4DC8-894A-3C000B4BEA33}"/>
                  </a:ext>
                </a:extLst>
              </p:cNvPr>
              <p:cNvSpPr txBox="1"/>
              <p:nvPr/>
            </p:nvSpPr>
            <p:spPr>
              <a:xfrm>
                <a:off x="1602806" y="1603947"/>
                <a:ext cx="827166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>
                    <a:latin typeface="+mn-lt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IN" dirty="0">
                    <a:latin typeface="+mn-lt"/>
                  </a:rPr>
                  <a:t>is true for all positive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950D5-F28C-4DC8-894A-3C000B4B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06" y="1603947"/>
                <a:ext cx="8271662" cy="523220"/>
              </a:xfrm>
              <a:prstGeom prst="rect">
                <a:avLst/>
              </a:prstGeom>
              <a:blipFill>
                <a:blip r:embed="rId2"/>
                <a:stretch>
                  <a:fillRect l="-1548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1719EA1-C5F6-4CD1-84D2-940C6B9D1F24}"/>
              </a:ext>
            </a:extLst>
          </p:cNvPr>
          <p:cNvSpPr txBox="1"/>
          <p:nvPr/>
        </p:nvSpPr>
        <p:spPr>
          <a:xfrm>
            <a:off x="1602806" y="2469861"/>
            <a:ext cx="75757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i.e.,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9C0C77-F3B1-4A56-8B58-E9714D760A6C}"/>
                  </a:ext>
                </a:extLst>
              </p:cNvPr>
              <p:cNvSpPr/>
              <p:nvPr/>
            </p:nvSpPr>
            <p:spPr>
              <a:xfrm>
                <a:off x="2216149" y="2218509"/>
                <a:ext cx="7351929" cy="928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9C0C77-F3B1-4A56-8B58-E9714D760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149" y="2218509"/>
                <a:ext cx="7351929" cy="928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CFDA69B-C463-4AD1-8A5A-3A1B0CEF481E}"/>
              </a:ext>
            </a:extLst>
          </p:cNvPr>
          <p:cNvSpPr txBox="1"/>
          <p:nvPr/>
        </p:nvSpPr>
        <p:spPr>
          <a:xfrm>
            <a:off x="1602806" y="796518"/>
            <a:ext cx="98799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Now,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33B89-8181-45B9-B821-29CD618B460C}"/>
              </a:ext>
            </a:extLst>
          </p:cNvPr>
          <p:cNvSpPr txBox="1"/>
          <p:nvPr/>
        </p:nvSpPr>
        <p:spPr>
          <a:xfrm>
            <a:off x="1625601" y="3298590"/>
            <a:ext cx="182245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b="1" u="sng" dirty="0">
                <a:solidFill>
                  <a:srgbClr val="FF0000"/>
                </a:solidFill>
              </a:rPr>
              <a:t>To prove: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0B64D9-BF84-431E-A3BA-50363BA320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600" y="4026234"/>
                <a:ext cx="19628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: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70B64D9-BF84-431E-A3BA-50363BA32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4026234"/>
                <a:ext cx="1962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0D335D-0F2E-4A17-8C77-231E038DB306}"/>
                  </a:ext>
                </a:extLst>
              </p:cNvPr>
              <p:cNvSpPr/>
              <p:nvPr/>
            </p:nvSpPr>
            <p:spPr>
              <a:xfrm>
                <a:off x="3301330" y="4033502"/>
                <a:ext cx="28948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0D335D-0F2E-4A17-8C77-231E038DB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330" y="4033502"/>
                <a:ext cx="289487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9AC7F-1CC9-47F7-8F93-B5F36CCB81ED}"/>
                  </a:ext>
                </a:extLst>
              </p:cNvPr>
              <p:cNvSpPr/>
              <p:nvPr/>
            </p:nvSpPr>
            <p:spPr>
              <a:xfrm>
                <a:off x="6007125" y="4039237"/>
                <a:ext cx="196284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9AC7F-1CC9-47F7-8F93-B5F36CCB8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5" y="4039237"/>
                <a:ext cx="1962840" cy="5329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CF7CB86-153B-4387-BBC1-53EC34B697E3}"/>
                  </a:ext>
                </a:extLst>
              </p:cNvPr>
              <p:cNvSpPr/>
              <p:nvPr/>
            </p:nvSpPr>
            <p:spPr>
              <a:xfrm>
                <a:off x="7731896" y="3846403"/>
                <a:ext cx="4648790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               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CF7CB86-153B-4387-BBC1-53EC34B69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896" y="3846403"/>
                <a:ext cx="4648790" cy="9257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374EFC-B1DE-4040-9B35-1758CD17BDE8}"/>
                  </a:ext>
                </a:extLst>
              </p:cNvPr>
              <p:cNvSpPr/>
              <p:nvPr/>
            </p:nvSpPr>
            <p:spPr>
              <a:xfrm>
                <a:off x="8084295" y="3862021"/>
                <a:ext cx="1483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374EFC-B1DE-4040-9B35-1758CD17B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295" y="3862021"/>
                <a:ext cx="148378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0EC8073-EB30-4407-8F73-4D2D2B3FA2D3}"/>
                  </a:ext>
                </a:extLst>
              </p:cNvPr>
              <p:cNvSpPr/>
              <p:nvPr/>
            </p:nvSpPr>
            <p:spPr>
              <a:xfrm>
                <a:off x="9318152" y="3862021"/>
                <a:ext cx="1483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0EC8073-EB30-4407-8F73-4D2D2B3FA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52" y="3862021"/>
                <a:ext cx="148378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970C41-DDAF-40C2-8892-92EBB469ECA0}"/>
                  </a:ext>
                </a:extLst>
              </p:cNvPr>
              <p:cNvSpPr/>
              <p:nvPr/>
            </p:nvSpPr>
            <p:spPr>
              <a:xfrm>
                <a:off x="10564708" y="3862021"/>
                <a:ext cx="15873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970C41-DDAF-40C2-8892-92EBB469E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708" y="3862021"/>
                <a:ext cx="158737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1CB1286-A483-4582-8F53-4DCD2BA6082D}"/>
              </a:ext>
            </a:extLst>
          </p:cNvPr>
          <p:cNvSpPr/>
          <p:nvPr/>
        </p:nvSpPr>
        <p:spPr>
          <a:xfrm>
            <a:off x="1625601" y="4833664"/>
            <a:ext cx="762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LHS</a:t>
            </a:r>
            <a:endParaRPr lang="en-GB" sz="4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8C9650-B41E-4180-BE9A-941B69202DA5}"/>
                  </a:ext>
                </a:extLst>
              </p:cNvPr>
              <p:cNvSpPr/>
              <p:nvPr/>
            </p:nvSpPr>
            <p:spPr>
              <a:xfrm>
                <a:off x="2423887" y="4833664"/>
                <a:ext cx="58057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8C9650-B41E-4180-BE9A-941B6920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87" y="4833664"/>
                <a:ext cx="580571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9BBF1-E999-4324-8527-6A9A15D2E204}"/>
              </a:ext>
            </a:extLst>
          </p:cNvPr>
          <p:cNvCxnSpPr>
            <a:cxnSpLocks/>
          </p:cNvCxnSpPr>
          <p:nvPr/>
        </p:nvCxnSpPr>
        <p:spPr>
          <a:xfrm>
            <a:off x="2792361" y="5356884"/>
            <a:ext cx="34788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961439-7F44-42A9-BEBF-455232472FA2}"/>
                  </a:ext>
                </a:extLst>
              </p:cNvPr>
              <p:cNvSpPr/>
              <p:nvPr/>
            </p:nvSpPr>
            <p:spPr>
              <a:xfrm>
                <a:off x="5598132" y="5893647"/>
                <a:ext cx="18914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961439-7F44-42A9-BEBF-45523247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132" y="5893647"/>
                <a:ext cx="189141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C3FAE8-4190-4470-A716-F6501FC4E0F4}"/>
                  </a:ext>
                </a:extLst>
              </p:cNvPr>
              <p:cNvSpPr/>
              <p:nvPr/>
            </p:nvSpPr>
            <p:spPr>
              <a:xfrm>
                <a:off x="2423887" y="5662394"/>
                <a:ext cx="3478899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C3FAE8-4190-4470-A716-F6501FC4E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87" y="5662394"/>
                <a:ext cx="3478899" cy="9257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91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7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6" grpId="0"/>
      <p:bldP spid="26" grpId="1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2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ED1EAEB-3BDB-4C8C-AE9B-06AFB0211787}"/>
                  </a:ext>
                </a:extLst>
              </p:cNvPr>
              <p:cNvSpPr/>
              <p:nvPr/>
            </p:nvSpPr>
            <p:spPr>
              <a:xfrm>
                <a:off x="2423887" y="2014957"/>
                <a:ext cx="5120988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ED1EAEB-3BDB-4C8C-AE9B-06AFB0211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87" y="2014957"/>
                <a:ext cx="5120988" cy="925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44A2C3E-4E91-49EF-ADAD-C15D75F9C2E1}"/>
                  </a:ext>
                </a:extLst>
              </p:cNvPr>
              <p:cNvSpPr/>
              <p:nvPr/>
            </p:nvSpPr>
            <p:spPr>
              <a:xfrm>
                <a:off x="5419436" y="1974613"/>
                <a:ext cx="2090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44A2C3E-4E91-49EF-ADAD-C15D75F9C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436" y="1974613"/>
                <a:ext cx="20901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2B1799F-1729-408F-AE6E-895934BF311E}"/>
                  </a:ext>
                </a:extLst>
              </p:cNvPr>
              <p:cNvSpPr/>
              <p:nvPr/>
            </p:nvSpPr>
            <p:spPr>
              <a:xfrm>
                <a:off x="2815290" y="1968443"/>
                <a:ext cx="29143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2B1799F-1729-408F-AE6E-895934BF3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290" y="1968443"/>
                <a:ext cx="29143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A1DA7C-25A2-4D9C-9F91-F64DFFA1BC51}"/>
              </a:ext>
            </a:extLst>
          </p:cNvPr>
          <p:cNvCxnSpPr/>
          <p:nvPr/>
        </p:nvCxnSpPr>
        <p:spPr>
          <a:xfrm>
            <a:off x="3136846" y="2491663"/>
            <a:ext cx="1147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D38DC9-1EA0-4440-816E-C97A4EEE1837}"/>
              </a:ext>
            </a:extLst>
          </p:cNvPr>
          <p:cNvCxnSpPr/>
          <p:nvPr/>
        </p:nvCxnSpPr>
        <p:spPr>
          <a:xfrm>
            <a:off x="6024927" y="2491663"/>
            <a:ext cx="1147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56821AC-A129-4114-8693-CFAC4A2D89F9}"/>
                  </a:ext>
                </a:extLst>
              </p:cNvPr>
              <p:cNvSpPr/>
              <p:nvPr/>
            </p:nvSpPr>
            <p:spPr>
              <a:xfrm>
                <a:off x="5598132" y="1219987"/>
                <a:ext cx="18914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56821AC-A129-4114-8693-CFAC4A2D8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132" y="1219987"/>
                <a:ext cx="18914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A4837FB-2428-4729-B096-390874F56E1D}"/>
                  </a:ext>
                </a:extLst>
              </p:cNvPr>
              <p:cNvSpPr/>
              <p:nvPr/>
            </p:nvSpPr>
            <p:spPr>
              <a:xfrm>
                <a:off x="2423887" y="988734"/>
                <a:ext cx="3478899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A4837FB-2428-4729-B096-390874F56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87" y="988734"/>
                <a:ext cx="3478899" cy="9257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964D34D3-55C0-4946-B1B3-784C03233065}"/>
              </a:ext>
            </a:extLst>
          </p:cNvPr>
          <p:cNvSpPr/>
          <p:nvPr/>
        </p:nvSpPr>
        <p:spPr>
          <a:xfrm>
            <a:off x="1625601" y="1219987"/>
            <a:ext cx="798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LHS</a:t>
            </a:r>
            <a:endParaRPr lang="en-GB" sz="4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86171B3-F8EC-406A-B4D0-A2C4A4BA9B34}"/>
                  </a:ext>
                </a:extLst>
              </p:cNvPr>
              <p:cNvSpPr/>
              <p:nvPr/>
            </p:nvSpPr>
            <p:spPr>
              <a:xfrm>
                <a:off x="2423887" y="3082560"/>
                <a:ext cx="5177109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86171B3-F8EC-406A-B4D0-A2C4A4BA9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87" y="3082560"/>
                <a:ext cx="5177109" cy="9257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4DDDCA0-04AD-4289-A338-CF1B105089C9}"/>
                  </a:ext>
                </a:extLst>
              </p:cNvPr>
              <p:cNvSpPr/>
              <p:nvPr/>
            </p:nvSpPr>
            <p:spPr>
              <a:xfrm>
                <a:off x="3918406" y="3076390"/>
                <a:ext cx="32670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4DDDCA0-04AD-4289-A338-CF1B10508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406" y="3076390"/>
                <a:ext cx="326704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A96C4A4-5E34-42BA-A289-450CB61C9B78}"/>
                  </a:ext>
                </a:extLst>
              </p:cNvPr>
              <p:cNvSpPr/>
              <p:nvPr/>
            </p:nvSpPr>
            <p:spPr>
              <a:xfrm>
                <a:off x="4134137" y="3081069"/>
                <a:ext cx="14251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A96C4A4-5E34-42BA-A289-450CB61C9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137" y="3081069"/>
                <a:ext cx="142513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89EAF1D-333C-4368-857C-A5791F931BA8}"/>
                  </a:ext>
                </a:extLst>
              </p:cNvPr>
              <p:cNvSpPr/>
              <p:nvPr/>
            </p:nvSpPr>
            <p:spPr>
              <a:xfrm>
                <a:off x="5352202" y="3081069"/>
                <a:ext cx="16378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89EAF1D-333C-4368-857C-A5791F931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202" y="3081069"/>
                <a:ext cx="16378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EE9764B-A556-4347-BE98-C34DAEF02A8B}"/>
              </a:ext>
            </a:extLst>
          </p:cNvPr>
          <p:cNvSpPr/>
          <p:nvPr/>
        </p:nvSpPr>
        <p:spPr>
          <a:xfrm>
            <a:off x="4897652" y="3088228"/>
            <a:ext cx="1425136" cy="515254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3496CC3-88C8-404A-AB0A-6674C934C1EA}"/>
                  </a:ext>
                </a:extLst>
              </p:cNvPr>
              <p:cNvSpPr/>
              <p:nvPr/>
            </p:nvSpPr>
            <p:spPr>
              <a:xfrm>
                <a:off x="2423887" y="4262191"/>
                <a:ext cx="4224598" cy="956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+ 6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3496CC3-88C8-404A-AB0A-6674C934C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87" y="4262191"/>
                <a:ext cx="4224598" cy="9569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0879BA7-F241-457E-A399-92EEB44633BF}"/>
                  </a:ext>
                </a:extLst>
              </p:cNvPr>
              <p:cNvSpPr/>
              <p:nvPr/>
            </p:nvSpPr>
            <p:spPr>
              <a:xfrm>
                <a:off x="2423887" y="5306278"/>
                <a:ext cx="5177109" cy="956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+ 6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0879BA7-F241-457E-A399-92EEB4463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87" y="5306278"/>
                <a:ext cx="5177109" cy="9569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C127C21-AC53-41CA-8C1E-530EC174323C}"/>
                  </a:ext>
                </a:extLst>
              </p:cNvPr>
              <p:cNvSpPr/>
              <p:nvPr/>
            </p:nvSpPr>
            <p:spPr>
              <a:xfrm>
                <a:off x="4726750" y="5304257"/>
                <a:ext cx="20496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C127C21-AC53-41CA-8C1E-530EC1743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750" y="5304257"/>
                <a:ext cx="204968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14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50" grpId="0"/>
      <p:bldP spid="51" grpId="0"/>
      <p:bldP spid="52" grpId="0"/>
      <p:bldP spid="53" grpId="0"/>
      <p:bldP spid="54" grpId="0" animBg="1"/>
      <p:bldP spid="39" grpId="0"/>
      <p:bldP spid="40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2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FB064C-6241-4CE0-B538-B3873CEE65AF}"/>
                  </a:ext>
                </a:extLst>
              </p:cNvPr>
              <p:cNvSpPr/>
              <p:nvPr/>
            </p:nvSpPr>
            <p:spPr>
              <a:xfrm>
                <a:off x="2429932" y="2149128"/>
                <a:ext cx="5177109" cy="956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+ 6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FB064C-6241-4CE0-B538-B3873CEE6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32" y="2149128"/>
                <a:ext cx="5177109" cy="9569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B3F973-6CA7-4065-BEFD-C7E49C9A795B}"/>
                  </a:ext>
                </a:extLst>
              </p:cNvPr>
              <p:cNvSpPr/>
              <p:nvPr/>
            </p:nvSpPr>
            <p:spPr>
              <a:xfrm>
                <a:off x="4053072" y="2167291"/>
                <a:ext cx="1802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B3F973-6CA7-4065-BEFD-C7E49C9A7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72" y="2167291"/>
                <a:ext cx="18025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832739-BB56-4F30-A55A-305EBA77E5E5}"/>
                  </a:ext>
                </a:extLst>
              </p:cNvPr>
              <p:cNvSpPr/>
              <p:nvPr/>
            </p:nvSpPr>
            <p:spPr>
              <a:xfrm>
                <a:off x="5607050" y="2167291"/>
                <a:ext cx="1935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+ 3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832739-BB56-4F30-A55A-305EBA77E5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0" y="2167291"/>
                <a:ext cx="193585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1DAAF5-6FC5-4E70-8D61-AA3EBB6E8D8E}"/>
              </a:ext>
            </a:extLst>
          </p:cNvPr>
          <p:cNvCxnSpPr>
            <a:cxnSpLocks/>
          </p:cNvCxnSpPr>
          <p:nvPr/>
        </p:nvCxnSpPr>
        <p:spPr>
          <a:xfrm>
            <a:off x="4612884" y="2637822"/>
            <a:ext cx="1039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10828D-E5BC-4F61-B3D0-F4C73EFA8DAE}"/>
              </a:ext>
            </a:extLst>
          </p:cNvPr>
          <p:cNvCxnSpPr>
            <a:cxnSpLocks/>
          </p:cNvCxnSpPr>
          <p:nvPr/>
        </p:nvCxnSpPr>
        <p:spPr>
          <a:xfrm>
            <a:off x="6297897" y="2633361"/>
            <a:ext cx="1061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1E2E11-9735-4968-936D-6C9568B0A03B}"/>
                  </a:ext>
                </a:extLst>
              </p:cNvPr>
              <p:cNvSpPr/>
              <p:nvPr/>
            </p:nvSpPr>
            <p:spPr>
              <a:xfrm>
                <a:off x="2429932" y="3277578"/>
                <a:ext cx="5177109" cy="956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+3  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1E2E11-9735-4968-936D-6C9568B0A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32" y="3277578"/>
                <a:ext cx="5177109" cy="9569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25162A-B09A-4FEB-ABCF-B787D057B983}"/>
                  </a:ext>
                </a:extLst>
              </p:cNvPr>
              <p:cNvSpPr/>
              <p:nvPr/>
            </p:nvSpPr>
            <p:spPr>
              <a:xfrm>
                <a:off x="4085540" y="3307576"/>
                <a:ext cx="13908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25162A-B09A-4FEB-ABCF-B787D057B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540" y="3307576"/>
                <a:ext cx="13908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62C2E1C-C9BA-432A-A1AD-F530F1197152}"/>
                  </a:ext>
                </a:extLst>
              </p:cNvPr>
              <p:cNvSpPr/>
              <p:nvPr/>
            </p:nvSpPr>
            <p:spPr>
              <a:xfrm>
                <a:off x="5192854" y="3302634"/>
                <a:ext cx="15896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62C2E1C-C9BA-432A-A1AD-F530F1197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854" y="3302634"/>
                <a:ext cx="158960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55D775-A85F-49C3-8A8F-EE923459322C}"/>
                  </a:ext>
                </a:extLst>
              </p:cNvPr>
              <p:cNvSpPr/>
              <p:nvPr/>
            </p:nvSpPr>
            <p:spPr>
              <a:xfrm>
                <a:off x="2429932" y="4604604"/>
                <a:ext cx="12067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RHS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55D775-A85F-49C3-8A8F-EE9234593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32" y="4604604"/>
                <a:ext cx="1206724" cy="523220"/>
              </a:xfrm>
              <a:prstGeom prst="rect">
                <a:avLst/>
              </a:prstGeom>
              <a:blipFill>
                <a:blip r:embed="rId16"/>
                <a:stretch>
                  <a:fillRect t="-11628" r="-252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B79E89-3024-44D6-A7A1-E5CFB646F178}"/>
                  </a:ext>
                </a:extLst>
              </p:cNvPr>
              <p:cNvSpPr/>
              <p:nvPr/>
            </p:nvSpPr>
            <p:spPr>
              <a:xfrm>
                <a:off x="2502273" y="5350879"/>
                <a:ext cx="30797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true.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B79E89-3024-44D6-A7A1-E5CFB646F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273" y="5350879"/>
                <a:ext cx="3079785" cy="523220"/>
              </a:xfrm>
              <a:prstGeom prst="rect">
                <a:avLst/>
              </a:prstGeom>
              <a:blipFill>
                <a:blip r:embed="rId17"/>
                <a:stretch>
                  <a:fillRect l="-3953" t="-12791" r="-296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FB91AC48-B4E9-4C76-B217-D27F42217D74}"/>
              </a:ext>
            </a:extLst>
          </p:cNvPr>
          <p:cNvSpPr/>
          <p:nvPr/>
        </p:nvSpPr>
        <p:spPr>
          <a:xfrm>
            <a:off x="2502274" y="6021142"/>
            <a:ext cx="2230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Hence proved.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EEF2721-52B5-4D70-BBB9-B444A643EDAC}"/>
                  </a:ext>
                </a:extLst>
              </p:cNvPr>
              <p:cNvSpPr/>
              <p:nvPr/>
            </p:nvSpPr>
            <p:spPr>
              <a:xfrm>
                <a:off x="2429932" y="928298"/>
                <a:ext cx="5177109" cy="956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+ 6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EEF2721-52B5-4D70-BBB9-B444A643E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32" y="928298"/>
                <a:ext cx="5177109" cy="95692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9E99D59-D828-416D-8E10-54FCFF7021EA}"/>
                  </a:ext>
                </a:extLst>
              </p:cNvPr>
              <p:cNvSpPr/>
              <p:nvPr/>
            </p:nvSpPr>
            <p:spPr>
              <a:xfrm>
                <a:off x="4732795" y="926277"/>
                <a:ext cx="20496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9E99D59-D828-416D-8E10-54FCFF702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795" y="926277"/>
                <a:ext cx="204968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74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28" grpId="0"/>
      <p:bldP spid="29" grpId="0"/>
      <p:bldP spid="31" grpId="0"/>
      <p:bldP spid="32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3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0DE67-15E3-4BA2-A230-732AA03AA270}"/>
              </a:ext>
            </a:extLst>
          </p:cNvPr>
          <p:cNvSpPr txBox="1"/>
          <p:nvPr/>
        </p:nvSpPr>
        <p:spPr>
          <a:xfrm>
            <a:off x="1625600" y="2046248"/>
            <a:ext cx="10918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Let,</a:t>
            </a: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F3B49B-645A-44A1-82F1-F6055ABD889A}"/>
                  </a:ext>
                </a:extLst>
              </p:cNvPr>
              <p:cNvSpPr txBox="1"/>
              <p:nvPr/>
            </p:nvSpPr>
            <p:spPr>
              <a:xfrm>
                <a:off x="2270446" y="1896882"/>
                <a:ext cx="5578860" cy="7386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IN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m:rPr>
                          <m:nor/>
                        </m:rPr>
                        <a:rPr lang="en-IN" dirty="0"/>
                        <m:t> </m:t>
                      </m:r>
                      <m:r>
                        <m:rPr>
                          <m:nor/>
                        </m:rPr>
                        <a:rPr lang="en-IN" dirty="0"/>
                        <m:t>is</m:t>
                      </m:r>
                      <m:r>
                        <m:rPr>
                          <m:nor/>
                        </m:rPr>
                        <a:rPr lang="en-IN" dirty="0"/>
                        <m:t> </m:t>
                      </m:r>
                      <m:r>
                        <m:rPr>
                          <m:nor/>
                        </m:rPr>
                        <a:rPr lang="en-IN" dirty="0"/>
                        <m:t>divisible</m:t>
                      </m:r>
                      <m:r>
                        <m:rPr>
                          <m:nor/>
                        </m:rPr>
                        <a:rPr lang="en-IN" dirty="0"/>
                        <m:t> </m:t>
                      </m:r>
                      <m:r>
                        <m:rPr>
                          <m:nor/>
                        </m:rPr>
                        <a:rPr lang="en-IN" dirty="0"/>
                        <m:t>by</m:t>
                      </m:r>
                      <m:r>
                        <m:rPr>
                          <m:nor/>
                        </m:rPr>
                        <a:rPr lang="en-IN" dirty="0"/>
                        <m:t> 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F3B49B-645A-44A1-82F1-F6055ABD8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446" y="1896882"/>
                <a:ext cx="557886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E2059F-1C92-4A80-9EAB-E3DDBE984D54}"/>
                  </a:ext>
                </a:extLst>
              </p:cNvPr>
              <p:cNvSpPr txBox="1"/>
              <p:nvPr/>
            </p:nvSpPr>
            <p:spPr>
              <a:xfrm>
                <a:off x="7026346" y="2038628"/>
                <a:ext cx="120468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E2059F-1C92-4A80-9EAB-E3DDBE984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46" y="2038628"/>
                <a:ext cx="12046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039A943-DD25-4D86-A508-5E5F8AFD6995}"/>
              </a:ext>
            </a:extLst>
          </p:cNvPr>
          <p:cNvSpPr txBox="1"/>
          <p:nvPr/>
        </p:nvSpPr>
        <p:spPr>
          <a:xfrm>
            <a:off x="1625600" y="2826119"/>
            <a:ext cx="66765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0BDEF8-70A0-4C20-BDA6-8A117BF1728F}"/>
                  </a:ext>
                </a:extLst>
              </p:cNvPr>
              <p:cNvSpPr txBox="1"/>
              <p:nvPr/>
            </p:nvSpPr>
            <p:spPr>
              <a:xfrm>
                <a:off x="2270446" y="2826729"/>
                <a:ext cx="1228120" cy="522000"/>
              </a:xfrm>
              <a:prstGeom prst="roundRect">
                <a:avLst>
                  <a:gd name="adj" fmla="val 32768"/>
                </a:avLst>
              </a:prstGeom>
              <a:solidFill>
                <a:srgbClr val="FF0000"/>
              </a:solidFill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0BDEF8-70A0-4C20-BDA6-8A117BF1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446" y="2826729"/>
                <a:ext cx="1228120" cy="522000"/>
              </a:xfrm>
              <a:prstGeom prst="roundRect">
                <a:avLst>
                  <a:gd name="adj" fmla="val 3276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6900735-D936-4FA8-A0F2-03B7490B663B}"/>
                  </a:ext>
                </a:extLst>
              </p:cNvPr>
              <p:cNvSpPr/>
              <p:nvPr/>
            </p:nvSpPr>
            <p:spPr>
              <a:xfrm>
                <a:off x="1733695" y="3600634"/>
                <a:ext cx="1814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6900735-D936-4FA8-A0F2-03B7490B6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695" y="3600634"/>
                <a:ext cx="18147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7E0494A-0099-43C4-88FE-5C73B06CCF79}"/>
                  </a:ext>
                </a:extLst>
              </p:cNvPr>
              <p:cNvSpPr/>
              <p:nvPr/>
            </p:nvSpPr>
            <p:spPr>
              <a:xfrm>
                <a:off x="1780783" y="5146474"/>
                <a:ext cx="2531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is true.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7E0494A-0099-43C4-88FE-5C73B06CC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783" y="5146474"/>
                <a:ext cx="2531754" cy="523220"/>
              </a:xfrm>
              <a:prstGeom prst="rect">
                <a:avLst/>
              </a:prstGeom>
              <a:blipFill>
                <a:blip r:embed="rId6"/>
                <a:stretch>
                  <a:fillRect l="-4819" t="-11628" r="-144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9576458-D44C-4345-9C2F-F6A1E0E49F45}"/>
                  </a:ext>
                </a:extLst>
              </p:cNvPr>
              <p:cNvSpPr/>
              <p:nvPr/>
            </p:nvSpPr>
            <p:spPr>
              <a:xfrm>
                <a:off x="3046660" y="3600634"/>
                <a:ext cx="1458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1−1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9576458-D44C-4345-9C2F-F6A1E0E49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660" y="3600634"/>
                <a:ext cx="145866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532C267-DDBD-4318-BA04-3B801B30C40B}"/>
                  </a:ext>
                </a:extLst>
              </p:cNvPr>
              <p:cNvSpPr/>
              <p:nvPr/>
            </p:nvSpPr>
            <p:spPr>
              <a:xfrm>
                <a:off x="3957871" y="4289580"/>
                <a:ext cx="35105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, which is divisible by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532C267-DDBD-4318-BA04-3B801B30C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71" y="4289580"/>
                <a:ext cx="3510512" cy="523220"/>
              </a:xfrm>
              <a:prstGeom prst="rect">
                <a:avLst/>
              </a:prstGeom>
              <a:blipFill>
                <a:blip r:embed="rId8"/>
                <a:stretch>
                  <a:fillRect l="-3472" t="-12791" r="-295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677DA9E-E19B-418C-850A-D450D3D18A24}"/>
                  </a:ext>
                </a:extLst>
              </p:cNvPr>
              <p:cNvSpPr/>
              <p:nvPr/>
            </p:nvSpPr>
            <p:spPr>
              <a:xfrm>
                <a:off x="3046660" y="4289580"/>
                <a:ext cx="9112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677DA9E-E19B-418C-850A-D450D3D18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660" y="4289580"/>
                <a:ext cx="91121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7B722AC-73E8-44C2-A273-D7BA7478C01D}"/>
              </a:ext>
            </a:extLst>
          </p:cNvPr>
          <p:cNvSpPr/>
          <p:nvPr/>
        </p:nvSpPr>
        <p:spPr>
          <a:xfrm>
            <a:off x="131180" y="2060852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F85790-BB40-495E-A630-881DFDAA6243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BA2D31-DCD3-48D2-A82A-24E0681D66CE}"/>
                  </a:ext>
                </a:extLst>
              </p:cNvPr>
              <p:cNvSpPr txBox="1"/>
              <p:nvPr/>
            </p:nvSpPr>
            <p:spPr>
              <a:xfrm>
                <a:off x="1679180" y="823467"/>
                <a:ext cx="10381639" cy="111652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 b="1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algn="just"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b="0" dirty="0">
                    <a:latin typeface="+mj-lt"/>
                  </a:rPr>
                  <a:t>Prove statement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b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GB" b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b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GB" b="0" dirty="0">
                    <a:latin typeface="+mj-lt"/>
                  </a:rPr>
                  <a:t> is divisible by </a:t>
                </a:r>
                <a14:m>
                  <m:oMath xmlns:m="http://schemas.openxmlformats.org/officeDocument/2006/math">
                    <m:r>
                      <a:rPr lang="en-GB" b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b="0" dirty="0">
                    <a:latin typeface="+mj-lt"/>
                  </a:rPr>
                  <a:t>, for all integers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b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b="0" dirty="0">
                    <a:latin typeface="+mj-lt"/>
                  </a:rPr>
                  <a:t> using mathematical induction.</a:t>
                </a:r>
                <a:endParaRPr lang="en-IN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BA2D31-DCD3-48D2-A82A-24E0681D6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23467"/>
                <a:ext cx="10381639" cy="1116524"/>
              </a:xfrm>
              <a:prstGeom prst="rect">
                <a:avLst/>
              </a:prstGeom>
              <a:blipFill>
                <a:blip r:embed="rId10"/>
                <a:stretch>
                  <a:fillRect l="-1174" r="-1233" b="-153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8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 animBg="1"/>
      <p:bldP spid="37" grpId="0"/>
      <p:bldP spid="38" grpId="0"/>
      <p:bldP spid="39" grpId="0"/>
      <p:bldP spid="40" grpId="0"/>
      <p:bldP spid="42" grpId="0"/>
      <p:bldP spid="15" grpId="0" animBg="1"/>
      <p:bldP spid="16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E1D41D-6812-49C4-BCD6-94E56ACC189B}"/>
                  </a:ext>
                </a:extLst>
              </p:cNvPr>
              <p:cNvSpPr txBox="1"/>
              <p:nvPr/>
            </p:nvSpPr>
            <p:spPr>
              <a:xfrm>
                <a:off x="1625600" y="1484567"/>
                <a:ext cx="827166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>
                    <a:latin typeface="+mn-lt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IN" dirty="0">
                    <a:latin typeface="+mn-lt"/>
                  </a:rPr>
                  <a:t>is true for all positive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E1D41D-6812-49C4-BCD6-94E56ACC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1484567"/>
                <a:ext cx="8271662" cy="523220"/>
              </a:xfrm>
              <a:prstGeom prst="rect">
                <a:avLst/>
              </a:prstGeom>
              <a:blipFill>
                <a:blip r:embed="rId2"/>
                <a:stretch>
                  <a:fillRect l="-154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A6682BB-0EF6-47E0-8326-5B97A5A0BFA2}"/>
              </a:ext>
            </a:extLst>
          </p:cNvPr>
          <p:cNvSpPr txBox="1"/>
          <p:nvPr/>
        </p:nvSpPr>
        <p:spPr>
          <a:xfrm>
            <a:off x="1625600" y="2203139"/>
            <a:ext cx="75757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i.e.,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7E25BB-681D-456D-A69F-6E78560C5F15}"/>
                  </a:ext>
                </a:extLst>
              </p:cNvPr>
              <p:cNvSpPr/>
              <p:nvPr/>
            </p:nvSpPr>
            <p:spPr>
              <a:xfrm>
                <a:off x="2383175" y="2193553"/>
                <a:ext cx="4798675" cy="5423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+mj-lt"/>
                        </a:rPr>
                        <m:t>is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+mj-lt"/>
                        </a:rPr>
                        <m:t>divisible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+mj-lt"/>
                        </a:rPr>
                        <m:t>by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7E25BB-681D-456D-A69F-6E78560C5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175" y="2193553"/>
                <a:ext cx="4798675" cy="5423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EE07E9C-BF99-457E-9F98-826119CEDDE6}"/>
              </a:ext>
            </a:extLst>
          </p:cNvPr>
          <p:cNvSpPr txBox="1"/>
          <p:nvPr/>
        </p:nvSpPr>
        <p:spPr>
          <a:xfrm>
            <a:off x="1625600" y="2889112"/>
            <a:ext cx="182625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b="1" u="sng" dirty="0">
                <a:solidFill>
                  <a:srgbClr val="FF0000"/>
                </a:solidFill>
              </a:rPr>
              <a:t>To prove: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592AA1-4320-4B4C-B628-B83361711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600" y="3579290"/>
                <a:ext cx="19628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: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592AA1-4320-4B4C-B628-B83361711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3579290"/>
                <a:ext cx="19628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E20B11-8E47-4F88-AA35-D1A65913F951}"/>
                  </a:ext>
                </a:extLst>
              </p:cNvPr>
              <p:cNvSpPr/>
              <p:nvPr/>
            </p:nvSpPr>
            <p:spPr>
              <a:xfrm>
                <a:off x="3310853" y="3579662"/>
                <a:ext cx="4452021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divisible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E20B11-8E47-4F88-AA35-D1A65913F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53" y="3579662"/>
                <a:ext cx="4452021" cy="5423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883DE0B-CF65-4CD6-B48B-D071396F5114}"/>
              </a:ext>
            </a:extLst>
          </p:cNvPr>
          <p:cNvSpPr txBox="1"/>
          <p:nvPr/>
        </p:nvSpPr>
        <p:spPr>
          <a:xfrm>
            <a:off x="1602806" y="796518"/>
            <a:ext cx="98799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D096E7C-329B-4CE8-B9F6-D5F5E38E6DD2}"/>
                  </a:ext>
                </a:extLst>
              </p:cNvPr>
              <p:cNvSpPr/>
              <p:nvPr/>
            </p:nvSpPr>
            <p:spPr>
              <a:xfrm>
                <a:off x="3507595" y="4439167"/>
                <a:ext cx="1814780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D096E7C-329B-4CE8-B9F6-D5F5E38E6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595" y="4439167"/>
                <a:ext cx="1814780" cy="5423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CD7FCA8-8801-469E-9A84-E1F12D21560D}"/>
                  </a:ext>
                </a:extLst>
              </p:cNvPr>
              <p:cNvSpPr/>
              <p:nvPr/>
            </p:nvSpPr>
            <p:spPr>
              <a:xfrm>
                <a:off x="4933065" y="4439167"/>
                <a:ext cx="1814780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− 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CD7FCA8-8801-469E-9A84-E1F12D215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65" y="4439167"/>
                <a:ext cx="1814780" cy="5423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A112C04-E96F-4340-93FB-8842DE8C895D}"/>
                  </a:ext>
                </a:extLst>
              </p:cNvPr>
              <p:cNvSpPr/>
              <p:nvPr/>
            </p:nvSpPr>
            <p:spPr>
              <a:xfrm>
                <a:off x="3507595" y="5062221"/>
                <a:ext cx="1814780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A112C04-E96F-4340-93FB-8842DE8C8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595" y="5062221"/>
                <a:ext cx="1814780" cy="5423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ADCA0FA-FA7F-4784-A46C-6AC7FA133F88}"/>
                  </a:ext>
                </a:extLst>
              </p:cNvPr>
              <p:cNvSpPr/>
              <p:nvPr/>
            </p:nvSpPr>
            <p:spPr>
              <a:xfrm>
                <a:off x="4515010" y="5062221"/>
                <a:ext cx="13254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5+2</m:t>
                          </m:r>
                        </m:e>
                      </m:d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ADCA0FA-FA7F-4784-A46C-6AC7FA133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010" y="5062221"/>
                <a:ext cx="13254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A5FA8E-556B-416A-AA73-CF90A8390305}"/>
                  </a:ext>
                </a:extLst>
              </p:cNvPr>
              <p:cNvSpPr/>
              <p:nvPr/>
            </p:nvSpPr>
            <p:spPr>
              <a:xfrm>
                <a:off x="5723418" y="5062221"/>
                <a:ext cx="1814780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− 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⋅2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A5FA8E-556B-416A-AA73-CF90A8390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418" y="5062221"/>
                <a:ext cx="1814780" cy="5423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16C197-67F3-49EE-9E37-68EE6E600511}"/>
                  </a:ext>
                </a:extLst>
              </p:cNvPr>
              <p:cNvSpPr/>
              <p:nvPr/>
            </p:nvSpPr>
            <p:spPr>
              <a:xfrm>
                <a:off x="3511229" y="5675822"/>
                <a:ext cx="4452021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⋅5</m:t>
                      </m:r>
                      <m:r>
                        <a:rPr lang="en-IN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⋅2−  </m:t>
                      </m:r>
                      <m:sSup>
                        <m:sSupPr>
                          <m:ctrlPr>
                            <a:rPr lang="en-I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⋅2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16C197-67F3-49EE-9E37-68EE6E600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229" y="5675822"/>
                <a:ext cx="4452021" cy="5423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80D11F-6453-4B8B-8D9E-D950DE7FDF74}"/>
                  </a:ext>
                </a:extLst>
              </p:cNvPr>
              <p:cNvSpPr/>
              <p:nvPr/>
            </p:nvSpPr>
            <p:spPr>
              <a:xfrm>
                <a:off x="4773267" y="5675822"/>
                <a:ext cx="147941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  </m:t>
                      </m:r>
                      <m:sSup>
                        <m:sSup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80D11F-6453-4B8B-8D9E-D950DE7FD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67" y="5675822"/>
                <a:ext cx="1479418" cy="5423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81D695-3DCB-43A6-948A-400656642B87}"/>
                  </a:ext>
                </a:extLst>
              </p:cNvPr>
              <p:cNvSpPr/>
              <p:nvPr/>
            </p:nvSpPr>
            <p:spPr>
              <a:xfrm>
                <a:off x="6093619" y="5675822"/>
                <a:ext cx="1669255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−  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⋅2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81D695-3DCB-43A6-948A-400656642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619" y="5675822"/>
                <a:ext cx="1669255" cy="5423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725896-2B35-4FAD-902A-849DB1631C01}"/>
              </a:ext>
            </a:extLst>
          </p:cNvPr>
          <p:cNvCxnSpPr>
            <a:cxnSpLocks/>
          </p:cNvCxnSpPr>
          <p:nvPr/>
        </p:nvCxnSpPr>
        <p:spPr>
          <a:xfrm>
            <a:off x="4454427" y="4941158"/>
            <a:ext cx="4786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49AE7-4BE0-4BD7-8E60-EC305C17EEAD}"/>
                  </a:ext>
                </a:extLst>
              </p:cNvPr>
              <p:cNvSpPr txBox="1"/>
              <p:nvPr/>
            </p:nvSpPr>
            <p:spPr>
              <a:xfrm>
                <a:off x="1625600" y="4381458"/>
                <a:ext cx="207554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N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49AE7-4BE0-4BD7-8E60-EC305C17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4381458"/>
                <a:ext cx="2075543" cy="5423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66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  <p:bldP spid="21" grpId="0"/>
      <p:bldP spid="22" grpId="0"/>
      <p:bldP spid="39" grpId="0"/>
      <p:bldP spid="40" grpId="0"/>
      <p:bldP spid="41" grpId="0"/>
      <p:bldP spid="42" grpId="0"/>
      <p:bldP spid="43" grpId="0"/>
      <p:bldP spid="44" grpId="0"/>
      <p:bldP spid="44" grpId="1"/>
      <p:bldP spid="45" grpId="0"/>
      <p:bldP spid="45" grpId="1"/>
      <p:bldP spid="46" grpId="0"/>
      <p:bldP spid="46" grpId="1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827781E-888C-4171-81D4-EDA969739213}"/>
                  </a:ext>
                </a:extLst>
              </p:cNvPr>
              <p:cNvSpPr/>
              <p:nvPr/>
            </p:nvSpPr>
            <p:spPr>
              <a:xfrm>
                <a:off x="3511229" y="952261"/>
                <a:ext cx="4452021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⋅5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⋅2−  </m:t>
                      </m:r>
                      <m:sSup>
                        <m:sSup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⋅2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827781E-888C-4171-81D4-EDA9697392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229" y="952261"/>
                <a:ext cx="4452021" cy="5423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7E9333C-2AD2-4722-8A2C-93436B40B700}"/>
                  </a:ext>
                </a:extLst>
              </p:cNvPr>
              <p:cNvSpPr/>
              <p:nvPr/>
            </p:nvSpPr>
            <p:spPr>
              <a:xfrm>
                <a:off x="3507595" y="1651109"/>
                <a:ext cx="1814780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⋅5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7E9333C-2AD2-4722-8A2C-93436B40B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595" y="1651109"/>
                <a:ext cx="1814780" cy="5423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0A98E-5C4F-47FB-A306-1847ED310D0D}"/>
              </a:ext>
            </a:extLst>
          </p:cNvPr>
          <p:cNvCxnSpPr>
            <a:cxnSpLocks/>
          </p:cNvCxnSpPr>
          <p:nvPr/>
        </p:nvCxnSpPr>
        <p:spPr>
          <a:xfrm>
            <a:off x="4981926" y="1485067"/>
            <a:ext cx="25738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C12327-1650-472F-B62F-DA254B58A601}"/>
                  </a:ext>
                </a:extLst>
              </p:cNvPr>
              <p:cNvSpPr/>
              <p:nvPr/>
            </p:nvSpPr>
            <p:spPr>
              <a:xfrm>
                <a:off x="4840843" y="1656619"/>
                <a:ext cx="7850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C12327-1650-472F-B62F-DA254B58A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843" y="1656619"/>
                <a:ext cx="78508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44504D8-30BA-409F-9C42-1828DD4CF364}"/>
                  </a:ext>
                </a:extLst>
              </p:cNvPr>
              <p:cNvSpPr/>
              <p:nvPr/>
            </p:nvSpPr>
            <p:spPr>
              <a:xfrm>
                <a:off x="5173915" y="1651109"/>
                <a:ext cx="2416508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44504D8-30BA-409F-9C42-1828DD4CF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915" y="1651109"/>
                <a:ext cx="2416508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E49EB5-9F4A-4CEC-8A46-C8364777131F}"/>
              </a:ext>
            </a:extLst>
          </p:cNvPr>
          <p:cNvCxnSpPr>
            <a:cxnSpLocks/>
          </p:cNvCxnSpPr>
          <p:nvPr/>
        </p:nvCxnSpPr>
        <p:spPr>
          <a:xfrm>
            <a:off x="3907946" y="2174329"/>
            <a:ext cx="8581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FA67C4-1C20-4BA6-9B9D-BF6BE9A3BD0E}"/>
              </a:ext>
            </a:extLst>
          </p:cNvPr>
          <p:cNvCxnSpPr>
            <a:cxnSpLocks/>
          </p:cNvCxnSpPr>
          <p:nvPr/>
        </p:nvCxnSpPr>
        <p:spPr>
          <a:xfrm>
            <a:off x="5548904" y="2174329"/>
            <a:ext cx="16127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3917F2E-51BB-43C7-85D7-B1355D4691CD}"/>
                  </a:ext>
                </a:extLst>
              </p:cNvPr>
              <p:cNvSpPr txBox="1"/>
              <p:nvPr/>
            </p:nvSpPr>
            <p:spPr>
              <a:xfrm>
                <a:off x="1625599" y="4253676"/>
                <a:ext cx="503002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IN" dirty="0"/>
                  <a:t> is divisible by 5.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3917F2E-51BB-43C7-85D7-B1355D469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9" y="4253676"/>
                <a:ext cx="5030023" cy="542393"/>
              </a:xfrm>
              <a:prstGeom prst="rect">
                <a:avLst/>
              </a:prstGeom>
              <a:blipFill>
                <a:blip r:embed="rId8"/>
                <a:stretch>
                  <a:fillRect t="-7865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A64147-D8EE-4D88-9E3A-F332BF6A6466}"/>
                  </a:ext>
                </a:extLst>
              </p:cNvPr>
              <p:cNvSpPr/>
              <p:nvPr/>
            </p:nvSpPr>
            <p:spPr>
              <a:xfrm>
                <a:off x="1625599" y="4992707"/>
                <a:ext cx="32485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true.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A64147-D8EE-4D88-9E3A-F332BF6A6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9" y="4992707"/>
                <a:ext cx="3248509" cy="523220"/>
              </a:xfrm>
              <a:prstGeom prst="rect">
                <a:avLst/>
              </a:prstGeom>
              <a:blipFill>
                <a:blip r:embed="rId9"/>
                <a:stretch>
                  <a:fillRect l="-394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03046984-C1F8-480E-A531-543D29667286}"/>
              </a:ext>
            </a:extLst>
          </p:cNvPr>
          <p:cNvSpPr/>
          <p:nvPr/>
        </p:nvSpPr>
        <p:spPr>
          <a:xfrm>
            <a:off x="1625599" y="5665848"/>
            <a:ext cx="4804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Hence, given property is proved.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843D1C4-DCF3-4011-B8CD-60496012CA4B}"/>
                  </a:ext>
                </a:extLst>
              </p:cNvPr>
              <p:cNvSpPr/>
              <p:nvPr/>
            </p:nvSpPr>
            <p:spPr>
              <a:xfrm>
                <a:off x="1625599" y="2544826"/>
                <a:ext cx="5536010" cy="542393"/>
              </a:xfrm>
              <a:prstGeom prst="rect">
                <a:avLst/>
              </a:prstGeom>
              <a:solidFill>
                <a:srgbClr val="009AAE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We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IN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GB" sz="2800" dirty="0">
                    <a:solidFill>
                      <a:schemeClr val="bg1"/>
                    </a:solidFill>
                  </a:rPr>
                  <a:t> is divisible by 5.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843D1C4-DCF3-4011-B8CD-60496012C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9" y="2544826"/>
                <a:ext cx="5536010" cy="542393"/>
              </a:xfrm>
              <a:prstGeom prst="rect">
                <a:avLst/>
              </a:prstGeom>
              <a:blipFill>
                <a:blip r:embed="rId10"/>
                <a:stretch>
                  <a:fillRect l="-2313" t="-6742" r="-1211" b="-32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BAE4275-1AC9-44B6-81B0-F3D8E4D19F8C}"/>
                  </a:ext>
                </a:extLst>
              </p:cNvPr>
              <p:cNvSpPr/>
              <p:nvPr/>
            </p:nvSpPr>
            <p:spPr>
              <a:xfrm>
                <a:off x="1625600" y="3255899"/>
                <a:ext cx="5536010" cy="578685"/>
              </a:xfrm>
              <a:prstGeom prst="rect">
                <a:avLst/>
              </a:prstGeom>
              <a:solidFill>
                <a:srgbClr val="009AAE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Already, 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IN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IN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>
                    <a:solidFill>
                      <a:schemeClr val="bg1"/>
                    </a:solidFill>
                  </a:rPr>
                  <a:t> is divisible by 5.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BAE4275-1AC9-44B6-81B0-F3D8E4D19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3255899"/>
                <a:ext cx="5536010" cy="578685"/>
              </a:xfrm>
              <a:prstGeom prst="rect">
                <a:avLst/>
              </a:prstGeom>
              <a:blipFill>
                <a:blip r:embed="rId11"/>
                <a:stretch>
                  <a:fillRect l="-2313" t="-3158" b="-273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0998ABD-AEB2-40E1-933E-04610CF43F79}"/>
              </a:ext>
            </a:extLst>
          </p:cNvPr>
          <p:cNvSpPr/>
          <p:nvPr/>
        </p:nvSpPr>
        <p:spPr>
          <a:xfrm>
            <a:off x="7161609" y="3332356"/>
            <a:ext cx="2172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</a:rPr>
              <a:t>(By assumption)</a:t>
            </a:r>
            <a:endParaRPr lang="en-GB" sz="2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ABDA058-9075-487C-A14C-1A1B1C8CDD30}"/>
                  </a:ext>
                </a:extLst>
              </p:cNvPr>
              <p:cNvSpPr txBox="1"/>
              <p:nvPr/>
            </p:nvSpPr>
            <p:spPr>
              <a:xfrm>
                <a:off x="1625600" y="956338"/>
                <a:ext cx="207554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solidFill>
                      <a:srgbClr val="002060"/>
                    </a:solidFill>
                    <a:effectLst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N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ABDA058-9075-487C-A14C-1A1B1C8CD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956338"/>
                <a:ext cx="2075543" cy="5423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4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2" grpId="0"/>
      <p:bldP spid="33" grpId="0"/>
      <p:bldP spid="34" grpId="0"/>
      <p:bldP spid="35" grpId="0" animBg="1"/>
      <p:bldP spid="36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4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0DE67-15E3-4BA2-A230-732AA03AA270}"/>
              </a:ext>
            </a:extLst>
          </p:cNvPr>
          <p:cNvSpPr txBox="1"/>
          <p:nvPr/>
        </p:nvSpPr>
        <p:spPr>
          <a:xfrm>
            <a:off x="1625600" y="2046248"/>
            <a:ext cx="10918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Let,</a:t>
            </a: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F3B49B-645A-44A1-82F1-F6055ABD889A}"/>
                  </a:ext>
                </a:extLst>
              </p:cNvPr>
              <p:cNvSpPr txBox="1"/>
              <p:nvPr/>
            </p:nvSpPr>
            <p:spPr>
              <a:xfrm>
                <a:off x="2270446" y="1896882"/>
                <a:ext cx="5578860" cy="7386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+1&lt;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F3B49B-645A-44A1-82F1-F6055ABD8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446" y="1896882"/>
                <a:ext cx="557886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E2059F-1C92-4A80-9EAB-E3DDBE984D54}"/>
                  </a:ext>
                </a:extLst>
              </p:cNvPr>
              <p:cNvSpPr txBox="1"/>
              <p:nvPr/>
            </p:nvSpPr>
            <p:spPr>
              <a:xfrm>
                <a:off x="5493657" y="2052729"/>
                <a:ext cx="120468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E2059F-1C92-4A80-9EAB-E3DDBE984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657" y="2052729"/>
                <a:ext cx="12046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039A943-DD25-4D86-A508-5E5F8AFD6995}"/>
              </a:ext>
            </a:extLst>
          </p:cNvPr>
          <p:cNvSpPr txBox="1"/>
          <p:nvPr/>
        </p:nvSpPr>
        <p:spPr>
          <a:xfrm>
            <a:off x="1625600" y="2826119"/>
            <a:ext cx="66765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0BDEF8-70A0-4C20-BDA6-8A117BF1728F}"/>
                  </a:ext>
                </a:extLst>
              </p:cNvPr>
              <p:cNvSpPr txBox="1"/>
              <p:nvPr/>
            </p:nvSpPr>
            <p:spPr>
              <a:xfrm>
                <a:off x="2274146" y="2765397"/>
                <a:ext cx="1228120" cy="522000"/>
              </a:xfrm>
              <a:prstGeom prst="roundRect">
                <a:avLst>
                  <a:gd name="adj" fmla="val 32768"/>
                </a:avLst>
              </a:prstGeom>
              <a:solidFill>
                <a:srgbClr val="FF0000"/>
              </a:solidFill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0BDEF8-70A0-4C20-BDA6-8A117BF1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146" y="2765397"/>
                <a:ext cx="1228120" cy="522000"/>
              </a:xfrm>
              <a:prstGeom prst="roundRect">
                <a:avLst>
                  <a:gd name="adj" fmla="val 32768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7B722AC-73E8-44C2-A273-D7BA7478C01D}"/>
              </a:ext>
            </a:extLst>
          </p:cNvPr>
          <p:cNvSpPr/>
          <p:nvPr/>
        </p:nvSpPr>
        <p:spPr>
          <a:xfrm>
            <a:off x="131180" y="2060852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F85790-BB40-495E-A630-881DFDAA6243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BA2D31-DCD3-48D2-A82A-24E0681D66CE}"/>
                  </a:ext>
                </a:extLst>
              </p:cNvPr>
              <p:cNvSpPr txBox="1"/>
              <p:nvPr/>
            </p:nvSpPr>
            <p:spPr>
              <a:xfrm>
                <a:off x="1679180" y="819395"/>
                <a:ext cx="10381639" cy="112466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Use mathematical induction to prove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+1&lt;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/>
                  <a:t>, for all integers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BA2D31-DCD3-48D2-A82A-24E0681D6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19395"/>
                <a:ext cx="10381639" cy="1124667"/>
              </a:xfrm>
              <a:prstGeom prst="rect">
                <a:avLst/>
              </a:prstGeom>
              <a:blipFill>
                <a:blip r:embed="rId5"/>
                <a:stretch>
                  <a:fillRect l="-1174" r="-1233" b="-14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74E041-5453-4B28-9E00-C20C6E4426DF}"/>
                  </a:ext>
                </a:extLst>
              </p:cNvPr>
              <p:cNvSpPr/>
              <p:nvPr/>
            </p:nvSpPr>
            <p:spPr>
              <a:xfrm>
                <a:off x="1625600" y="3589063"/>
                <a:ext cx="12281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LHS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74E041-5453-4B28-9E00-C20C6E442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3589063"/>
                <a:ext cx="1228119" cy="523220"/>
              </a:xfrm>
              <a:prstGeom prst="rect">
                <a:avLst/>
              </a:prstGeom>
              <a:blipFill>
                <a:blip r:embed="rId6"/>
                <a:stretch>
                  <a:fillRect l="-1044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5D560FE-C451-4C8C-BFCC-3AD5E6035504}"/>
                  </a:ext>
                </a:extLst>
              </p:cNvPr>
              <p:cNvSpPr/>
              <p:nvPr/>
            </p:nvSpPr>
            <p:spPr>
              <a:xfrm>
                <a:off x="2785896" y="3589063"/>
                <a:ext cx="15972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5D560FE-C451-4C8C-BFCC-3AD5E6035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896" y="3589063"/>
                <a:ext cx="159725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95EDADD-3764-40DD-A337-E2EB77ED6B56}"/>
                  </a:ext>
                </a:extLst>
              </p:cNvPr>
              <p:cNvSpPr/>
              <p:nvPr/>
            </p:nvSpPr>
            <p:spPr>
              <a:xfrm>
                <a:off x="1625600" y="4352588"/>
                <a:ext cx="12281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RHS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95EDADD-3764-40DD-A337-E2EB77ED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4352588"/>
                <a:ext cx="1228119" cy="523220"/>
              </a:xfrm>
              <a:prstGeom prst="rect">
                <a:avLst/>
              </a:prstGeom>
              <a:blipFill>
                <a:blip r:embed="rId8"/>
                <a:stretch>
                  <a:fillRect l="-1044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98AD161-0613-462E-B3A2-F1699A4044C9}"/>
                  </a:ext>
                </a:extLst>
              </p:cNvPr>
              <p:cNvSpPr/>
              <p:nvPr/>
            </p:nvSpPr>
            <p:spPr>
              <a:xfrm>
                <a:off x="2781826" y="4352007"/>
                <a:ext cx="6323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98AD161-0613-462E-B3A2-F1699A404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826" y="4352007"/>
                <a:ext cx="63235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85F0EAB-3138-412A-A97D-807DEACDB378}"/>
                  </a:ext>
                </a:extLst>
              </p:cNvPr>
              <p:cNvSpPr/>
              <p:nvPr/>
            </p:nvSpPr>
            <p:spPr>
              <a:xfrm>
                <a:off x="3324690" y="4352007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85F0EAB-3138-412A-A97D-807DEACDB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90" y="4352007"/>
                <a:ext cx="8326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C2AC436-834C-4EB1-B284-C66A2C5D43B3}"/>
                  </a:ext>
                </a:extLst>
              </p:cNvPr>
              <p:cNvSpPr/>
              <p:nvPr/>
            </p:nvSpPr>
            <p:spPr>
              <a:xfrm>
                <a:off x="1625600" y="5065800"/>
                <a:ext cx="30035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Clearly, </a:t>
                </a:r>
                <a:r>
                  <a:rPr lang="en-US" sz="2800" dirty="0">
                    <a:solidFill>
                      <a:srgbClr val="002060"/>
                    </a:solidFill>
                  </a:rPr>
                  <a:t>LHS</a:t>
                </a:r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RHS</a:t>
                </a:r>
                <a:endParaRPr lang="en-GB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C2AC436-834C-4EB1-B284-C66A2C5D4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5065800"/>
                <a:ext cx="3003550" cy="523220"/>
              </a:xfrm>
              <a:prstGeom prst="rect">
                <a:avLst/>
              </a:prstGeom>
              <a:blipFill>
                <a:blip r:embed="rId11"/>
                <a:stretch>
                  <a:fillRect l="-4268" t="-11628" r="-20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8B87EB1-1501-4E92-979D-4D80B2385093}"/>
                  </a:ext>
                </a:extLst>
              </p:cNvPr>
              <p:cNvSpPr/>
              <p:nvPr/>
            </p:nvSpPr>
            <p:spPr>
              <a:xfrm>
                <a:off x="4227212" y="3589063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8B87EB1-1501-4E92-979D-4D80B2385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212" y="3589063"/>
                <a:ext cx="83266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3FEA0F-757C-4EC8-8375-19782AD5D326}"/>
                  </a:ext>
                </a:extLst>
              </p:cNvPr>
              <p:cNvSpPr/>
              <p:nvPr/>
            </p:nvSpPr>
            <p:spPr>
              <a:xfrm>
                <a:off x="1625600" y="5833809"/>
                <a:ext cx="2531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is true.</a:t>
                </a: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3FEA0F-757C-4EC8-8375-19782AD5D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5833809"/>
                <a:ext cx="2531754" cy="523220"/>
              </a:xfrm>
              <a:prstGeom prst="rect">
                <a:avLst/>
              </a:prstGeom>
              <a:blipFill>
                <a:blip r:embed="rId13"/>
                <a:stretch>
                  <a:fillRect l="-5060" t="-12791" r="-120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 animBg="1"/>
      <p:bldP spid="15" grpId="0" animBg="1"/>
      <p:bldP spid="16" grpId="0" animBg="1"/>
      <p:bldP spid="19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BDEFB76-229A-47C1-A984-66FD97267B84}"/>
                  </a:ext>
                </a:extLst>
              </p:cNvPr>
              <p:cNvSpPr/>
              <p:nvPr/>
            </p:nvSpPr>
            <p:spPr>
              <a:xfrm>
                <a:off x="1600921" y="4265263"/>
                <a:ext cx="21435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BDEFB76-229A-47C1-A984-66FD97267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921" y="4265263"/>
                <a:ext cx="214351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4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E1D41D-6812-49C4-BCD6-94E56ACC189B}"/>
                  </a:ext>
                </a:extLst>
              </p:cNvPr>
              <p:cNvSpPr txBox="1"/>
              <p:nvPr/>
            </p:nvSpPr>
            <p:spPr>
              <a:xfrm>
                <a:off x="1625600" y="1484567"/>
                <a:ext cx="827166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>
                    <a:latin typeface="+mn-lt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IN" dirty="0">
                    <a:latin typeface="+mn-lt"/>
                  </a:rPr>
                  <a:t>is true for all positive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E1D41D-6812-49C4-BCD6-94E56ACC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1484567"/>
                <a:ext cx="8271662" cy="523220"/>
              </a:xfrm>
              <a:prstGeom prst="rect">
                <a:avLst/>
              </a:prstGeom>
              <a:blipFill>
                <a:blip r:embed="rId3"/>
                <a:stretch>
                  <a:fillRect l="-154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A6682BB-0EF6-47E0-8326-5B97A5A0BFA2}"/>
              </a:ext>
            </a:extLst>
          </p:cNvPr>
          <p:cNvSpPr txBox="1"/>
          <p:nvPr/>
        </p:nvSpPr>
        <p:spPr>
          <a:xfrm>
            <a:off x="1625600" y="2203139"/>
            <a:ext cx="75757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i.e.,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7E25BB-681D-456D-A69F-6E78560C5F15}"/>
                  </a:ext>
                </a:extLst>
              </p:cNvPr>
              <p:cNvSpPr/>
              <p:nvPr/>
            </p:nvSpPr>
            <p:spPr>
              <a:xfrm>
                <a:off x="2383176" y="2193553"/>
                <a:ext cx="3177308" cy="54239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+1&lt;</m:t>
                      </m:r>
                      <m:sSup>
                        <m:sSup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7E25BB-681D-456D-A69F-6E78560C5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176" y="2193553"/>
                <a:ext cx="3177308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EE07E9C-BF99-457E-9F98-826119CEDDE6}"/>
              </a:ext>
            </a:extLst>
          </p:cNvPr>
          <p:cNvSpPr txBox="1"/>
          <p:nvPr/>
        </p:nvSpPr>
        <p:spPr>
          <a:xfrm>
            <a:off x="1625601" y="2889112"/>
            <a:ext cx="167572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b="1" u="sng" dirty="0">
                <a:solidFill>
                  <a:srgbClr val="FF0000"/>
                </a:solidFill>
              </a:rPr>
              <a:t>To prove: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592AA1-4320-4B4C-B628-B83361711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600" y="3579290"/>
                <a:ext cx="19628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: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592AA1-4320-4B4C-B628-B83361711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3579290"/>
                <a:ext cx="196284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E20B11-8E47-4F88-AA35-D1A65913F951}"/>
                  </a:ext>
                </a:extLst>
              </p:cNvPr>
              <p:cNvSpPr/>
              <p:nvPr/>
            </p:nvSpPr>
            <p:spPr>
              <a:xfrm>
                <a:off x="3301329" y="3579662"/>
                <a:ext cx="2242221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E20B11-8E47-4F88-AA35-D1A65913F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329" y="3579662"/>
                <a:ext cx="2242221" cy="5423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883DE0B-CF65-4CD6-B48B-D071396F5114}"/>
              </a:ext>
            </a:extLst>
          </p:cNvPr>
          <p:cNvSpPr txBox="1"/>
          <p:nvPr/>
        </p:nvSpPr>
        <p:spPr>
          <a:xfrm>
            <a:off x="1602806" y="796518"/>
            <a:ext cx="98799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FF8D468-BD84-43C2-9134-96E3CAA24816}"/>
                  </a:ext>
                </a:extLst>
              </p:cNvPr>
              <p:cNvSpPr/>
              <p:nvPr/>
            </p:nvSpPr>
            <p:spPr>
              <a:xfrm>
                <a:off x="5449977" y="3560117"/>
                <a:ext cx="129204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FF8D468-BD84-43C2-9134-96E3CAA24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977" y="3560117"/>
                <a:ext cx="1292046" cy="5423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89FAB66-2A7B-480A-86A5-DABED922E5F6}"/>
                  </a:ext>
                </a:extLst>
              </p:cNvPr>
              <p:cNvSpPr/>
              <p:nvPr/>
            </p:nvSpPr>
            <p:spPr>
              <a:xfrm>
                <a:off x="3744431" y="4263936"/>
                <a:ext cx="16692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89FAB66-2A7B-480A-86A5-DABED922E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431" y="4263936"/>
                <a:ext cx="166924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7AEEBFE-3F59-44DC-8888-47F4E11677D4}"/>
                  </a:ext>
                </a:extLst>
              </p:cNvPr>
              <p:cNvSpPr/>
              <p:nvPr/>
            </p:nvSpPr>
            <p:spPr>
              <a:xfrm>
                <a:off x="3744431" y="4930804"/>
                <a:ext cx="18160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7AEEBFE-3F59-44DC-8888-47F4E1167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431" y="4930804"/>
                <a:ext cx="18160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43BC685-8674-456D-B316-534646EC0930}"/>
                  </a:ext>
                </a:extLst>
              </p:cNvPr>
              <p:cNvSpPr/>
              <p:nvPr/>
            </p:nvSpPr>
            <p:spPr>
              <a:xfrm>
                <a:off x="5334000" y="4935639"/>
                <a:ext cx="8275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2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43BC685-8674-456D-B316-534646EC0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935639"/>
                <a:ext cx="82752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D6AD5E-A13C-466B-99B0-573434326994}"/>
              </a:ext>
            </a:extLst>
          </p:cNvPr>
          <p:cNvCxnSpPr>
            <a:cxnSpLocks/>
          </p:cNvCxnSpPr>
          <p:nvPr/>
        </p:nvCxnSpPr>
        <p:spPr>
          <a:xfrm>
            <a:off x="4183769" y="5414474"/>
            <a:ext cx="115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97471A-5BFF-4B21-BD7B-609C141FBEB5}"/>
              </a:ext>
            </a:extLst>
          </p:cNvPr>
          <p:cNvCxnSpPr>
            <a:cxnSpLocks/>
          </p:cNvCxnSpPr>
          <p:nvPr/>
        </p:nvCxnSpPr>
        <p:spPr>
          <a:xfrm>
            <a:off x="1728496" y="4787156"/>
            <a:ext cx="126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0E7E49A-CDB5-4CE7-868E-55F33A6094EB}"/>
                  </a:ext>
                </a:extLst>
              </p:cNvPr>
              <p:cNvSpPr/>
              <p:nvPr/>
            </p:nvSpPr>
            <p:spPr>
              <a:xfrm>
                <a:off x="5334000" y="4263936"/>
                <a:ext cx="8152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 1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0E7E49A-CDB5-4CE7-868E-55F33A609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263936"/>
                <a:ext cx="81521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4C5F591-D001-4D1B-92C8-D375B8F40651}"/>
                  </a:ext>
                </a:extLst>
              </p:cNvPr>
              <p:cNvSpPr/>
              <p:nvPr/>
            </p:nvSpPr>
            <p:spPr>
              <a:xfrm>
                <a:off x="3761364" y="5677343"/>
                <a:ext cx="206793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+ 2</m:t>
                      </m:r>
                    </m:oMath>
                  </m:oMathPara>
                </a14:m>
                <a:endParaRPr lang="en-GB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4C5F591-D001-4D1B-92C8-D375B8F40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364" y="5677343"/>
                <a:ext cx="2067936" cy="5423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A248EA9-ABA5-4893-B4B3-C5B15B1E7A39}"/>
                  </a:ext>
                </a:extLst>
              </p:cNvPr>
              <p:cNvSpPr/>
              <p:nvPr/>
            </p:nvSpPr>
            <p:spPr>
              <a:xfrm>
                <a:off x="4636738" y="5698897"/>
                <a:ext cx="8275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2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A248EA9-ABA5-4893-B4B3-C5B15B1E7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38" y="5698897"/>
                <a:ext cx="82752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9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7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16" grpId="0"/>
      <p:bldP spid="17" grpId="0"/>
      <p:bldP spid="17" grpId="1"/>
      <p:bldP spid="19" grpId="0"/>
      <p:bldP spid="20" grpId="0"/>
      <p:bldP spid="21" grpId="0"/>
      <p:bldP spid="22" grpId="0"/>
      <p:bldP spid="23" grpId="0"/>
      <p:bldP spid="25" grpId="0"/>
      <p:bldP spid="27" grpId="0"/>
      <p:bldP spid="28" grpId="0"/>
      <p:bldP spid="48" grpId="0"/>
      <p:bldP spid="50" grpId="0"/>
      <p:bldP spid="50" grpId="1"/>
      <p:bldP spid="51" grpId="0"/>
      <p:bldP spid="5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69B62C2-4060-4F48-9FB8-9967899002E7}"/>
                  </a:ext>
                </a:extLst>
              </p:cNvPr>
              <p:cNvSpPr/>
              <p:nvPr/>
            </p:nvSpPr>
            <p:spPr>
              <a:xfrm>
                <a:off x="3766136" y="1754103"/>
                <a:ext cx="104482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69B62C2-4060-4F48-9FB8-996789900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136" y="1754103"/>
                <a:ext cx="1044828" cy="5423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EA6D540-5401-41ED-A2CC-FCF4D3C37F2B}"/>
                  </a:ext>
                </a:extLst>
              </p:cNvPr>
              <p:cNvSpPr/>
              <p:nvPr/>
            </p:nvSpPr>
            <p:spPr>
              <a:xfrm>
                <a:off x="4655935" y="1775657"/>
                <a:ext cx="8275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EA6D540-5401-41ED-A2CC-FCF4D3C37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35" y="1775657"/>
                <a:ext cx="8275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4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23F380E-42F8-459B-87DC-FF68848545FA}"/>
                  </a:ext>
                </a:extLst>
              </p:cNvPr>
              <p:cNvSpPr/>
              <p:nvPr/>
            </p:nvSpPr>
            <p:spPr>
              <a:xfrm>
                <a:off x="6373259" y="1778815"/>
                <a:ext cx="5818741" cy="100668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IN" sz="2800" dirty="0">
                    <a:solidFill>
                      <a:srgbClr val="002060"/>
                    </a:solidFill>
                  </a:rPr>
                  <a:t>We known that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GB" sz="2800" dirty="0">
                  <a:solidFill>
                    <a:srgbClr val="002060"/>
                  </a:solidFill>
                  <a:effectLst/>
                </a:endParaRPr>
              </a:p>
              <a:p>
                <a:pPr algn="ctr"/>
                <a:r>
                  <a:rPr lang="en-GB" sz="2800" dirty="0">
                    <a:solidFill>
                      <a:srgbClr val="002060"/>
                    </a:solidFill>
                  </a:rPr>
                  <a:t>and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≥3, 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23F380E-42F8-459B-87DC-FF6884854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259" y="1778815"/>
                <a:ext cx="5818741" cy="1006686"/>
              </a:xfrm>
              <a:prstGeom prst="rect">
                <a:avLst/>
              </a:prstGeom>
              <a:blipFill>
                <a:blip r:embed="rId4"/>
                <a:stretch>
                  <a:fillRect l="-1047" t="-6061" b="-16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86B496D-374D-49C0-BD2F-8B34B73560BB}"/>
                  </a:ext>
                </a:extLst>
              </p:cNvPr>
              <p:cNvSpPr/>
              <p:nvPr/>
            </p:nvSpPr>
            <p:spPr>
              <a:xfrm>
                <a:off x="3763965" y="2375154"/>
                <a:ext cx="1364470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86B496D-374D-49C0-BD2F-8B34B7356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65" y="2375154"/>
                <a:ext cx="1364470" cy="5423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3FF997E-5AF4-4347-96B6-5D657DB2A372}"/>
                  </a:ext>
                </a:extLst>
              </p:cNvPr>
              <p:cNvSpPr/>
              <p:nvPr/>
            </p:nvSpPr>
            <p:spPr>
              <a:xfrm>
                <a:off x="1625600" y="3919229"/>
                <a:ext cx="32485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true.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3FF997E-5AF4-4347-96B6-5D657DB2A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3919229"/>
                <a:ext cx="3248509" cy="523220"/>
              </a:xfrm>
              <a:prstGeom prst="rect">
                <a:avLst/>
              </a:prstGeom>
              <a:blipFill>
                <a:blip r:embed="rId8"/>
                <a:stretch>
                  <a:fillRect l="-394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0FAF054B-22A4-4CE9-8B6D-9CD80BDE0B54}"/>
              </a:ext>
            </a:extLst>
          </p:cNvPr>
          <p:cNvSpPr/>
          <p:nvPr/>
        </p:nvSpPr>
        <p:spPr>
          <a:xfrm>
            <a:off x="1620454" y="4692190"/>
            <a:ext cx="6138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Hence, given proposition is proved.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7A28FC7-8BFE-4CC8-9BC6-EB4984B244AE}"/>
                  </a:ext>
                </a:extLst>
              </p:cNvPr>
              <p:cNvSpPr/>
              <p:nvPr/>
            </p:nvSpPr>
            <p:spPr>
              <a:xfrm>
                <a:off x="1625600" y="3126068"/>
                <a:ext cx="4004235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+1&lt;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7A28FC7-8BFE-4CC8-9BC6-EB4984B24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3126068"/>
                <a:ext cx="4004235" cy="5423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53D5A4-739E-4771-9046-D04DF3BEC953}"/>
                  </a:ext>
                </a:extLst>
              </p:cNvPr>
              <p:cNvSpPr/>
              <p:nvPr/>
            </p:nvSpPr>
            <p:spPr>
              <a:xfrm>
                <a:off x="1620454" y="1110734"/>
                <a:ext cx="21435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53D5A4-739E-4771-9046-D04DF3BEC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54" y="1110734"/>
                <a:ext cx="214351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C0462B-59DB-462F-8195-8DB7F6133F5D}"/>
                  </a:ext>
                </a:extLst>
              </p:cNvPr>
              <p:cNvSpPr/>
              <p:nvPr/>
            </p:nvSpPr>
            <p:spPr>
              <a:xfrm>
                <a:off x="3763965" y="1100197"/>
                <a:ext cx="206793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+ 2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C0462B-59DB-462F-8195-8DB7F6133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65" y="1100197"/>
                <a:ext cx="2067936" cy="5423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65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8" grpId="0" uiExpand="1" build="p"/>
      <p:bldP spid="39" grpId="0"/>
      <p:bldP spid="40" grpId="0"/>
      <p:bldP spid="41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1928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5578771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Topics of Unit 1.1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Principles of Mathematical Induction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Congruence Relation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Application of Congruence Relation </a:t>
            </a:r>
          </a:p>
        </p:txBody>
      </p:sp>
    </p:spTree>
    <p:extLst>
      <p:ext uri="{BB962C8B-B14F-4D97-AF65-F5344CB8AC3E}">
        <p14:creationId xmlns:p14="http://schemas.microsoft.com/office/powerpoint/2010/main" val="12764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40D54-EC2F-4EF0-8336-473F7ED6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69708-D7D0-48E0-932F-C5E90CC0E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Congruence Relation</a:t>
            </a:r>
          </a:p>
        </p:txBody>
      </p:sp>
    </p:spTree>
    <p:extLst>
      <p:ext uri="{BB962C8B-B14F-4D97-AF65-F5344CB8AC3E}">
        <p14:creationId xmlns:p14="http://schemas.microsoft.com/office/powerpoint/2010/main" val="2056480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A53FC-0C94-4CFF-9102-A457F8FB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Modulo </a:t>
            </a:r>
            <a:r>
              <a:rPr lang="en-IN" dirty="0">
                <a:solidFill>
                  <a:srgbClr val="FF0000"/>
                </a:solidFill>
              </a:rPr>
              <a:t>OR</a:t>
            </a:r>
            <a:r>
              <a:rPr lang="en-IN" dirty="0"/>
              <a:t> Modulus </a:t>
            </a:r>
            <a:r>
              <a:rPr lang="en-IN" dirty="0">
                <a:solidFill>
                  <a:srgbClr val="FF0000"/>
                </a:solidFill>
              </a:rPr>
              <a:t>OR</a:t>
            </a:r>
            <a:r>
              <a:rPr lang="en-IN" dirty="0"/>
              <a:t> Mod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D8372B-4E69-4E30-8E61-44AEF2E43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modulo (or "modulus" or "mod") is the </a:t>
                </a:r>
                <a:r>
                  <a:rPr lang="en-GB" b="1" dirty="0">
                    <a:solidFill>
                      <a:srgbClr val="FF0000"/>
                    </a:solidFill>
                  </a:rPr>
                  <a:t>remainder</a:t>
                </a:r>
                <a:r>
                  <a:rPr lang="en-GB" dirty="0"/>
                  <a:t> after dividing one number by another.</a:t>
                </a:r>
              </a:p>
              <a:p>
                <a:r>
                  <a:rPr lang="en-IN" dirty="0"/>
                  <a:t>Let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009AAE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IN" dirty="0"/>
                  <a:t> be two integers, then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IN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0" smtClean="0">
                            <a:solidFill>
                              <a:srgbClr val="00A9BE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IN" dirty="0"/>
                  <a:t> gives remainder after dividing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IN" dirty="0"/>
                  <a:t> by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009AAE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IN" dirty="0"/>
                  <a:t>.</a:t>
                </a:r>
              </a:p>
              <a:p>
                <a:r>
                  <a:rPr lang="en-IN" b="1" u="sng" dirty="0"/>
                  <a:t>For Example:</a:t>
                </a:r>
              </a:p>
              <a:p>
                <a:pPr marL="623888" lvl="1"/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12 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7</m:t>
                        </m:r>
                      </m:e>
                    </m:d>
                  </m:oMath>
                </a14:m>
                <a:endParaRPr lang="en-IN" dirty="0"/>
              </a:p>
              <a:p>
                <a:pPr marL="623888" lvl="1"/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−11 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D8372B-4E69-4E30-8E61-44AEF2E43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853844-12F3-4E8E-B2B8-4DD8D0F589DF}"/>
                  </a:ext>
                </a:extLst>
              </p:cNvPr>
              <p:cNvSpPr txBox="1"/>
              <p:nvPr/>
            </p:nvSpPr>
            <p:spPr>
              <a:xfrm>
                <a:off x="2603500" y="3451225"/>
                <a:ext cx="800100" cy="5860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2pPr>
                <a:lvl3pPr marL="11430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853844-12F3-4E8E-B2B8-4DD8D0F58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00" y="3451225"/>
                <a:ext cx="800100" cy="586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BD0C635-190B-49C2-941E-434F3AAD1DB3}"/>
                  </a:ext>
                </a:extLst>
              </p:cNvPr>
              <p:cNvSpPr/>
              <p:nvPr/>
            </p:nvSpPr>
            <p:spPr>
              <a:xfrm>
                <a:off x="7956723" y="3919492"/>
                <a:ext cx="775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BD0C635-190B-49C2-941E-434F3AAD1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723" y="3919492"/>
                <a:ext cx="7756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61DC1F-4D04-4A8D-940B-BADA8EB92A56}"/>
                  </a:ext>
                </a:extLst>
              </p:cNvPr>
              <p:cNvSpPr/>
              <p:nvPr/>
            </p:nvSpPr>
            <p:spPr>
              <a:xfrm>
                <a:off x="7462923" y="391949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61DC1F-4D04-4A8D-940B-BADA8EB92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923" y="3919491"/>
                <a:ext cx="46519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847564-D761-4744-9DD2-EA1760869579}"/>
              </a:ext>
            </a:extLst>
          </p:cNvPr>
          <p:cNvCxnSpPr>
            <a:cxnSpLocks/>
          </p:cNvCxnSpPr>
          <p:nvPr/>
        </p:nvCxnSpPr>
        <p:spPr>
          <a:xfrm>
            <a:off x="7912369" y="3942571"/>
            <a:ext cx="0" cy="43807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1A7F17-3B04-4ED6-8C5E-2C1023126A7B}"/>
              </a:ext>
            </a:extLst>
          </p:cNvPr>
          <p:cNvCxnSpPr>
            <a:cxnSpLocks/>
          </p:cNvCxnSpPr>
          <p:nvPr/>
        </p:nvCxnSpPr>
        <p:spPr>
          <a:xfrm flipV="1">
            <a:off x="7912369" y="3942572"/>
            <a:ext cx="989024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48AB4-C3E1-4ECD-846E-81F87CFE7E5F}"/>
                  </a:ext>
                </a:extLst>
              </p:cNvPr>
              <p:cNvSpPr txBox="1"/>
              <p:nvPr/>
            </p:nvSpPr>
            <p:spPr>
              <a:xfrm>
                <a:off x="8048548" y="3429000"/>
                <a:ext cx="71238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48AB4-C3E1-4ECD-846E-81F87CFE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548" y="3429000"/>
                <a:ext cx="71238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1B9D630-9FBE-4496-9971-D088E6D5239F}"/>
                  </a:ext>
                </a:extLst>
              </p:cNvPr>
              <p:cNvSpPr/>
              <p:nvPr/>
            </p:nvSpPr>
            <p:spPr>
              <a:xfrm>
                <a:off x="8142192" y="4334959"/>
                <a:ext cx="775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1B9D630-9FBE-4496-9971-D088E6D52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192" y="4334959"/>
                <a:ext cx="7756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B8477-2147-41AC-AF92-006B51C6F2F6}"/>
              </a:ext>
            </a:extLst>
          </p:cNvPr>
          <p:cNvCxnSpPr>
            <a:cxnSpLocks/>
          </p:cNvCxnSpPr>
          <p:nvPr/>
        </p:nvCxnSpPr>
        <p:spPr>
          <a:xfrm>
            <a:off x="7946149" y="4884454"/>
            <a:ext cx="971643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0D1FA86-1F31-4CC8-9D77-E90E3272BC15}"/>
                  </a:ext>
                </a:extLst>
              </p:cNvPr>
              <p:cNvSpPr/>
              <p:nvPr/>
            </p:nvSpPr>
            <p:spPr>
              <a:xfrm>
                <a:off x="8056707" y="4877219"/>
                <a:ext cx="7505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B144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1" smtClean="0">
                          <a:solidFill>
                            <a:srgbClr val="B1444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rgbClr val="B1444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0D1FA86-1F31-4CC8-9D77-E90E3272B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707" y="4877219"/>
                <a:ext cx="7505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41A1E-4A5F-4F17-BAA6-9ED84A395B2E}"/>
                  </a:ext>
                </a:extLst>
              </p:cNvPr>
              <p:cNvSpPr txBox="1"/>
              <p:nvPr/>
            </p:nvSpPr>
            <p:spPr>
              <a:xfrm>
                <a:off x="2805012" y="4106665"/>
                <a:ext cx="800100" cy="5860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2pPr>
                <a:lvl3pPr marL="11430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41A1E-4A5F-4F17-BAA6-9ED84A395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012" y="4106665"/>
                <a:ext cx="800100" cy="5860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745F731A-F4F3-485E-9001-9192D30021F8}"/>
              </a:ext>
            </a:extLst>
          </p:cNvPr>
          <p:cNvSpPr/>
          <p:nvPr/>
        </p:nvSpPr>
        <p:spPr>
          <a:xfrm>
            <a:off x="8263039" y="4864074"/>
            <a:ext cx="580794" cy="580794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886CD4-503B-470B-AA5B-4E335779E83B}"/>
                  </a:ext>
                </a:extLst>
              </p:cNvPr>
              <p:cNvSpPr/>
              <p:nvPr/>
            </p:nvSpPr>
            <p:spPr>
              <a:xfrm>
                <a:off x="9641344" y="3919492"/>
                <a:ext cx="775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886CD4-503B-470B-AA5B-4E335779E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44" y="3919492"/>
                <a:ext cx="7756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0FD259-2642-4923-8FF4-5A6D32366889}"/>
                  </a:ext>
                </a:extLst>
              </p:cNvPr>
              <p:cNvSpPr/>
              <p:nvPr/>
            </p:nvSpPr>
            <p:spPr>
              <a:xfrm>
                <a:off x="9147544" y="391949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0FD259-2642-4923-8FF4-5A6D32366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544" y="3919491"/>
                <a:ext cx="46519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46D69B-57F8-4F93-AF04-57B348CB48BD}"/>
              </a:ext>
            </a:extLst>
          </p:cNvPr>
          <p:cNvCxnSpPr>
            <a:cxnSpLocks/>
          </p:cNvCxnSpPr>
          <p:nvPr/>
        </p:nvCxnSpPr>
        <p:spPr>
          <a:xfrm>
            <a:off x="9596990" y="3942571"/>
            <a:ext cx="0" cy="43807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588A6FB-2F7A-4917-813D-690E14F0246F}"/>
              </a:ext>
            </a:extLst>
          </p:cNvPr>
          <p:cNvCxnSpPr>
            <a:cxnSpLocks/>
          </p:cNvCxnSpPr>
          <p:nvPr/>
        </p:nvCxnSpPr>
        <p:spPr>
          <a:xfrm flipV="1">
            <a:off x="9596990" y="3942572"/>
            <a:ext cx="989024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CD86F1-CB1B-4624-BE13-BD7CE7C13691}"/>
                  </a:ext>
                </a:extLst>
              </p:cNvPr>
              <p:cNvSpPr txBox="1"/>
              <p:nvPr/>
            </p:nvSpPr>
            <p:spPr>
              <a:xfrm>
                <a:off x="9733169" y="3429000"/>
                <a:ext cx="71238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CD86F1-CB1B-4624-BE13-BD7CE7C13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169" y="3429000"/>
                <a:ext cx="71238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9B62901-A977-47E0-9651-5C1FCFFC02E7}"/>
                  </a:ext>
                </a:extLst>
              </p:cNvPr>
              <p:cNvSpPr/>
              <p:nvPr/>
            </p:nvSpPr>
            <p:spPr>
              <a:xfrm>
                <a:off x="9635035" y="4334959"/>
                <a:ext cx="775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9B62901-A977-47E0-9651-5C1FCFFC0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035" y="4334959"/>
                <a:ext cx="7756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701DA81-3452-4BD0-A827-21B51A45DDDD}"/>
              </a:ext>
            </a:extLst>
          </p:cNvPr>
          <p:cNvCxnSpPr>
            <a:cxnSpLocks/>
          </p:cNvCxnSpPr>
          <p:nvPr/>
        </p:nvCxnSpPr>
        <p:spPr>
          <a:xfrm>
            <a:off x="9630770" y="4884454"/>
            <a:ext cx="971643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298A1D-199D-4C4A-9BFC-62F3DA2F1533}"/>
                  </a:ext>
                </a:extLst>
              </p:cNvPr>
              <p:cNvSpPr/>
              <p:nvPr/>
            </p:nvSpPr>
            <p:spPr>
              <a:xfrm>
                <a:off x="10022835" y="4877219"/>
                <a:ext cx="482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298A1D-199D-4C4A-9BFC-62F3DA2F1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835" y="4877219"/>
                <a:ext cx="48282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F6C01A1-D1AC-4746-A76C-6C81A3B65942}"/>
                  </a:ext>
                </a:extLst>
              </p:cNvPr>
              <p:cNvSpPr/>
              <p:nvPr/>
            </p:nvSpPr>
            <p:spPr>
              <a:xfrm>
                <a:off x="6092409" y="3919492"/>
                <a:ext cx="775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F6C01A1-D1AC-4746-A76C-6C81A3B65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409" y="3919492"/>
                <a:ext cx="7756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62E6E1-D8BA-4D0B-BC8C-CB2507C823A6}"/>
                  </a:ext>
                </a:extLst>
              </p:cNvPr>
              <p:cNvSpPr/>
              <p:nvPr/>
            </p:nvSpPr>
            <p:spPr>
              <a:xfrm>
                <a:off x="5455589" y="391949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62E6E1-D8BA-4D0B-BC8C-CB2507C82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589" y="3919491"/>
                <a:ext cx="46519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6BD387-70DF-4EDA-A715-FA3FA636F2B0}"/>
              </a:ext>
            </a:extLst>
          </p:cNvPr>
          <p:cNvCxnSpPr>
            <a:cxnSpLocks/>
          </p:cNvCxnSpPr>
          <p:nvPr/>
        </p:nvCxnSpPr>
        <p:spPr>
          <a:xfrm>
            <a:off x="5905035" y="3942571"/>
            <a:ext cx="0" cy="43807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28F8EF-6964-4751-B44D-0486D0727C2A}"/>
              </a:ext>
            </a:extLst>
          </p:cNvPr>
          <p:cNvCxnSpPr>
            <a:cxnSpLocks/>
          </p:cNvCxnSpPr>
          <p:nvPr/>
        </p:nvCxnSpPr>
        <p:spPr>
          <a:xfrm flipV="1">
            <a:off x="5905035" y="3942572"/>
            <a:ext cx="989024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6B2D6-7E67-46FC-AC50-FED283B612C5}"/>
                  </a:ext>
                </a:extLst>
              </p:cNvPr>
              <p:cNvSpPr txBox="1"/>
              <p:nvPr/>
            </p:nvSpPr>
            <p:spPr>
              <a:xfrm>
                <a:off x="6041214" y="3429000"/>
                <a:ext cx="71238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06B2D6-7E67-46FC-AC50-FED283B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214" y="3429000"/>
                <a:ext cx="7123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3B3588-1EFB-4001-B22F-8E0729C160D0}"/>
                  </a:ext>
                </a:extLst>
              </p:cNvPr>
              <p:cNvSpPr/>
              <p:nvPr/>
            </p:nvSpPr>
            <p:spPr>
              <a:xfrm>
                <a:off x="6283921" y="4334959"/>
                <a:ext cx="387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3B3588-1EFB-4001-B22F-8E0729C16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921" y="4334959"/>
                <a:ext cx="3878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92E4FD-8946-4034-B4CA-11ECD21E732E}"/>
              </a:ext>
            </a:extLst>
          </p:cNvPr>
          <p:cNvCxnSpPr>
            <a:cxnSpLocks/>
          </p:cNvCxnSpPr>
          <p:nvPr/>
        </p:nvCxnSpPr>
        <p:spPr>
          <a:xfrm>
            <a:off x="5938815" y="4884454"/>
            <a:ext cx="971643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3B0DD3-C4FF-402A-BDB8-7F2C723DEF8C}"/>
                  </a:ext>
                </a:extLst>
              </p:cNvPr>
              <p:cNvSpPr/>
              <p:nvPr/>
            </p:nvSpPr>
            <p:spPr>
              <a:xfrm>
                <a:off x="6236409" y="4877219"/>
                <a:ext cx="482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3B0DD3-C4FF-402A-BDB8-7F2C723DE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409" y="4877219"/>
                <a:ext cx="48282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64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6" grpId="0"/>
      <p:bldP spid="17" grpId="0"/>
      <p:bldP spid="17" grpId="1"/>
      <p:bldP spid="18" grpId="0"/>
      <p:bldP spid="18" grpId="1"/>
      <p:bldP spid="21" grpId="0"/>
      <p:bldP spid="21" grpId="1"/>
      <p:bldP spid="22" grpId="0"/>
      <p:bldP spid="22" grpId="1"/>
      <p:bldP spid="24" grpId="0"/>
      <p:bldP spid="24" grpId="1"/>
      <p:bldP spid="25" grpId="0"/>
      <p:bldP spid="2" grpId="0" animBg="1"/>
      <p:bldP spid="2" grpId="1" animBg="1"/>
      <p:bldP spid="37" grpId="0"/>
      <p:bldP spid="37" grpId="1"/>
      <p:bldP spid="38" grpId="0"/>
      <p:bldP spid="38" grpId="1"/>
      <p:bldP spid="41" grpId="0"/>
      <p:bldP spid="41" grpId="1"/>
      <p:bldP spid="42" grpId="0"/>
      <p:bldP spid="42" grpId="1"/>
      <p:bldP spid="44" grpId="0"/>
      <p:bldP spid="44" grpId="1"/>
      <p:bldP spid="32" grpId="0"/>
      <p:bldP spid="32" grpId="1"/>
      <p:bldP spid="33" grpId="0"/>
      <p:bldP spid="33" grpId="1"/>
      <p:bldP spid="36" grpId="0"/>
      <p:bldP spid="36" grpId="1"/>
      <p:bldP spid="45" grpId="0"/>
      <p:bldP spid="45" grpId="1"/>
      <p:bldP spid="47" grpId="0"/>
      <p:bldP spid="4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A53FC-0C94-4CFF-9102-A457F8FB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Modulo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D8372B-4E69-4E30-8E61-44AEF2E43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a-DK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da-DK" i="0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a-DK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a-DK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IN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a-DK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da-DK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da-DK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da-DK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da-DK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IN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a-DK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da-DK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a-DK" i="0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da-DK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a-DK" i="0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a-DK" i="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a-DK" i="0" dirty="0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da-DK" i="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i="0" dirty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da-DK" i="0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da-DK" i="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a-DK" i="0" dirty="0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da-DK" i="0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i="0" dirty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IN" i="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i="0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endParaRPr lang="da-DK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da-DK" i="0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da-DK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a-DK" i="0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a-DK" dirty="0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da-DK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dirty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da-DK" i="0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a-DK" dirty="0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da-DK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a-DK" dirty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a-DK" i="0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a-DK" i="0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p>
                        </m:sSup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da-DK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a-DK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a-DK" i="0" dirty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IN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I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a-DK" dirty="0">
                                            <a:latin typeface="Cambria Math" panose="02040503050406030204" pitchFamily="18" charset="0"/>
                                          </a:rPr>
                                          <m:t>mod</m:t>
                                        </m:r>
                                        <m:r>
                                          <a:rPr lang="da-DK" dirty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da-DK" dirty="0"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b="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D8372B-4E69-4E30-8E61-44AEF2E43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77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44B0-446F-44F6-9769-6A9B27CA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Congruence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B2E8EFE-FB01-4E2F-B1A2-B789D70A6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are integers and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>
                    <a:solidFill>
                      <a:srgbClr val="FF0000"/>
                    </a:solidFill>
                  </a:rPr>
                  <a:t>positive integer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  <a:endParaRPr lang="en-IN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 divides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dirty="0"/>
                  <a:t>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modulus</a:t>
                </a:r>
                <a:r>
                  <a:rPr lang="en-US" dirty="0"/>
                  <a:t> and we can say that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” is congruent to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” modulo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lvl="0"/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𝐦𝐨𝐝𝐮𝐥𝐨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</m:oMath>
                </a14:m>
                <a:r>
                  <a:rPr lang="en-US" dirty="0"/>
                  <a:t> and read as “a is congruent to b modulo m”.</a:t>
                </a:r>
              </a:p>
              <a:p>
                <a:pPr lvl="0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dirty="0"/>
                  <a:t> does </a:t>
                </a:r>
                <a:r>
                  <a:rPr lang="en-IN" b="1" dirty="0">
                    <a:solidFill>
                      <a:srgbClr val="FF0000"/>
                    </a:solidFill>
                  </a:rPr>
                  <a:t>not</a:t>
                </a:r>
                <a:r>
                  <a:rPr lang="en-IN" dirty="0"/>
                  <a:t> divide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/>
                  <a:t> we say that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/>
                  <a:t>” is incongruent to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/>
                  <a:t>” modulo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dirty="0"/>
                  <a:t>.</a:t>
                </a:r>
              </a:p>
              <a:p>
                <a:pPr lvl="0"/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≢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</m:oMath>
                </a14:m>
                <a:r>
                  <a:rPr lang="en-US" dirty="0"/>
                  <a:t> and read as “a is incongruent to b modulo m”.</a:t>
                </a:r>
                <a:endParaRPr lang="en-IN" dirty="0"/>
              </a:p>
              <a:p>
                <a:pPr marL="0" lvl="0" indent="0">
                  <a:buNone/>
                </a:pPr>
                <a:endParaRPr lang="en-IN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B2E8EFE-FB01-4E2F-B1A2-B789D70A6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5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444B0-446F-44F6-9769-6A9B27CA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Congruence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B2E8EFE-FB01-4E2F-B1A2-B789D70A6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For Example: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87≡23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4</m:t>
                        </m:r>
                      </m:e>
                    </m:d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27≢8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9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B2E8EFE-FB01-4E2F-B1A2-B789D70A6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389708-AE51-4209-9559-FEB7DB63205D}"/>
                  </a:ext>
                </a:extLst>
              </p:cNvPr>
              <p:cNvSpPr txBox="1"/>
              <p:nvPr/>
            </p:nvSpPr>
            <p:spPr>
              <a:xfrm>
                <a:off x="4334216" y="1605972"/>
                <a:ext cx="4116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as 4 divides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87−23=64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389708-AE51-4209-9559-FEB7DB632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216" y="1605972"/>
                <a:ext cx="4116888" cy="523220"/>
              </a:xfrm>
              <a:prstGeom prst="rect">
                <a:avLst/>
              </a:prstGeom>
              <a:blipFill>
                <a:blip r:embed="rId3"/>
                <a:stretch>
                  <a:fillRect l="-311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F008EF-85FF-45A8-BB74-5D24500CF89C}"/>
                  </a:ext>
                </a:extLst>
              </p:cNvPr>
              <p:cNvSpPr txBox="1"/>
              <p:nvPr/>
            </p:nvSpPr>
            <p:spPr>
              <a:xfrm>
                <a:off x="4334216" y="2281435"/>
                <a:ext cx="51026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as 9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does not </a:t>
                </a:r>
                <a:r>
                  <a:rPr lang="en-US" sz="2800" dirty="0">
                    <a:solidFill>
                      <a:srgbClr val="002060"/>
                    </a:solidFill>
                  </a:rPr>
                  <a:t>divide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27−8=19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F008EF-85FF-45A8-BB74-5D24500C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216" y="2281435"/>
                <a:ext cx="5102613" cy="523220"/>
              </a:xfrm>
              <a:prstGeom prst="rect">
                <a:avLst/>
              </a:prstGeom>
              <a:blipFill>
                <a:blip r:embed="rId4"/>
                <a:stretch>
                  <a:fillRect l="-250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72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391A-5A4E-4ABF-8E5E-87C19283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Properties of Congruence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7A54F-4D47-4818-BE58-4B0926F2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dirty="0"/>
                  <a:t> be fixed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i="0" dirty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i="0" dirty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GB" dirty="0"/>
                  <a:t> be arbitrary integers. Then the following properties hold:</a:t>
                </a:r>
              </a:p>
              <a:p>
                <a:pPr lvl="1"/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GB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GB" b="0" dirty="0"/>
                  <a:t>, then there exist "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b="0" dirty="0"/>
                  <a:t>" such that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, 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GB" b="0" dirty="0"/>
                  <a:t>.</a:t>
                </a:r>
                <a:endParaRPr lang="en-IN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GB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GB" b="0" dirty="0"/>
                  <a:t> means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b="0" dirty="0">
                    <a:latin typeface="+mj-lt"/>
                  </a:rPr>
                  <a:t> </a:t>
                </a:r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b="0" dirty="0"/>
                  <a:t> leave the same nonnegative remainder when divided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GB" b="0" dirty="0"/>
                  <a:t>.</a:t>
                </a:r>
              </a:p>
              <a:p>
                <a:pPr marL="808038" lvl="1" indent="0">
                  <a:spcBef>
                    <a:spcPts val="600"/>
                  </a:spcBef>
                  <a:buNone/>
                </a:pPr>
                <a:r>
                  <a:rPr lang="en-GB" dirty="0"/>
                  <a:t>i.e.,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  <a:r>
                  <a:rPr lang="en-IN" b="0" dirty="0"/>
                  <a:t>and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IN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en-IN" b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IN" b="0" dirty="0"/>
                  <a:t>If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I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IN" dirty="0"/>
                  <a:t>, then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7A54F-4D47-4818-BE58-4B0926F2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22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391A-5A4E-4ABF-8E5E-87C19283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Properties of Congruence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7A54F-4D47-4818-BE58-4B0926F2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26542"/>
              </a:xfrm>
            </p:spPr>
            <p:txBody>
              <a:bodyPr/>
              <a:lstStyle/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dirty="0"/>
                  <a:t> be fixed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i="0" dirty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i="0" dirty="0">
                        <a:latin typeface="Cambria Math" panose="02040503050406030204" pitchFamily="18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GB" dirty="0"/>
                  <a:t> be arbitrary integers. Then the following properties hold:</a:t>
                </a:r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IN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 lvl="1"/>
                <a:r>
                  <a:rPr lang="da-DK" dirty="0"/>
                  <a:t>If </a:t>
                </a:r>
                <a14:m>
                  <m:oMath xmlns:m="http://schemas.openxmlformats.org/officeDocument/2006/math">
                    <m:r>
                      <a:rPr lang="da-DK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da-DK" i="0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da-DK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da-DK" dirty="0"/>
                  <a:t> and </a:t>
                </a:r>
                <a14:m>
                  <m:oMath xmlns:m="http://schemas.openxmlformats.org/officeDocument/2006/math">
                    <m:r>
                      <a:rPr lang="da-DK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da-DK" i="0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da-DK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da-DK" dirty="0"/>
                  <a:t>, then</a:t>
                </a:r>
              </a:p>
              <a:p>
                <a:pPr marL="1074738" lvl="2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da-DK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da-DK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da-DK" i="0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da-DK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da-DK" dirty="0"/>
                  <a:t> and</a:t>
                </a:r>
              </a:p>
              <a:p>
                <a:pPr marL="1074738" lvl="2" indent="0" algn="l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da-DK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r>
                      <a:rPr lang="da-DK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da-DK" i="0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I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da-DK" dirty="0"/>
                  <a:t>.</a:t>
                </a:r>
              </a:p>
              <a:p>
                <a:pPr lvl="1"/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GB" dirty="0"/>
                  <a:t>, then </a:t>
                </a:r>
                <a:endParaRPr lang="en-IN" dirty="0">
                  <a:latin typeface="Cambria Math" panose="02040503050406030204" pitchFamily="18" charset="0"/>
                </a:endParaRPr>
              </a:p>
              <a:p>
                <a:pPr marL="1074738" lvl="1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</a:p>
              <a:p>
                <a:pPr marL="1074738" lvl="1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7A54F-4D47-4818-BE58-4B0926F2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26542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2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B38BDD-76FF-4648-BAC4-78E25221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Method 2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9880B-BB53-492A-B657-68A78EA42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Congruence Relation</a:t>
            </a:r>
          </a:p>
        </p:txBody>
      </p:sp>
    </p:spTree>
    <p:extLst>
      <p:ext uri="{BB962C8B-B14F-4D97-AF65-F5344CB8AC3E}">
        <p14:creationId xmlns:p14="http://schemas.microsoft.com/office/powerpoint/2010/main" val="204131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1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31180" y="2771799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34" y="895133"/>
                <a:ext cx="9462953" cy="184665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IN" dirty="0"/>
                  <a:t>Which of the following is true?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−446≡−278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 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i="0" smtClean="0">
                              <a:latin typeface="Cambria Math" panose="02040503050406030204" pitchFamily="18" charset="0"/>
                            </a:rPr>
                            <m:t> 7</m:t>
                          </m:r>
                        </m:e>
                      </m:d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(2)  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383≡126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 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i="0" smtClean="0">
                              <a:latin typeface="Cambria Math" panose="02040503050406030204" pitchFamily="18" charset="0"/>
                            </a:rPr>
                            <m:t> 15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4" y="895133"/>
                <a:ext cx="9462953" cy="1846659"/>
              </a:xfrm>
              <a:prstGeom prst="rect">
                <a:avLst/>
              </a:prstGeom>
              <a:blipFill>
                <a:blip r:embed="rId2"/>
                <a:stretch>
                  <a:fillRect l="-1288" t="-2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3">
                <a:extLst>
                  <a:ext uri="{FF2B5EF4-FFF2-40B4-BE49-F238E27FC236}">
                    <a16:creationId xmlns:a16="http://schemas.microsoft.com/office/drawing/2014/main" id="{A8B676DF-CA5F-446F-B65E-7B6F43764C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4" y="3495365"/>
                <a:ext cx="2262241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446−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3" name="Content Placeholder 3">
                <a:extLst>
                  <a:ext uri="{FF2B5EF4-FFF2-40B4-BE49-F238E27FC236}">
                    <a16:creationId xmlns:a16="http://schemas.microsoft.com/office/drawing/2014/main" id="{A8B676DF-CA5F-446F-B65E-7B6F43764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4" y="3495365"/>
                <a:ext cx="2262241" cy="612000"/>
              </a:xfrm>
              <a:prstGeom prst="rect">
                <a:avLst/>
              </a:prstGeom>
              <a:blipFill>
                <a:blip r:embed="rId3"/>
                <a:stretch>
                  <a:fillRect l="-5376" b="-2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3">
                <a:extLst>
                  <a:ext uri="{FF2B5EF4-FFF2-40B4-BE49-F238E27FC236}">
                    <a16:creationId xmlns:a16="http://schemas.microsoft.com/office/drawing/2014/main" id="{D99B7BED-9913-44BE-A7F7-E057C10AF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4" y="4299321"/>
                <a:ext cx="4647157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−168</m:t>
                    </m:r>
                  </m:oMath>
                </a14:m>
                <a:r>
                  <a:rPr lang="en-IN" dirty="0"/>
                  <a:t> is divisible by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28" name="Content Placeholder 3">
                <a:extLst>
                  <a:ext uri="{FF2B5EF4-FFF2-40B4-BE49-F238E27FC236}">
                    <a16:creationId xmlns:a16="http://schemas.microsoft.com/office/drawing/2014/main" id="{D99B7BED-9913-44BE-A7F7-E057C10A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4" y="4299321"/>
                <a:ext cx="4647157" cy="612000"/>
              </a:xfrm>
              <a:prstGeom prst="rect">
                <a:avLst/>
              </a:prstGeom>
              <a:blipFill>
                <a:blip r:embed="rId4"/>
                <a:stretch>
                  <a:fillRect l="-2621" b="-2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3">
                <a:extLst>
                  <a:ext uri="{FF2B5EF4-FFF2-40B4-BE49-F238E27FC236}">
                    <a16:creationId xmlns:a16="http://schemas.microsoft.com/office/drawing/2014/main" id="{FD2F2F67-A801-4ACE-8A51-4B572EDF4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4" y="5103278"/>
                <a:ext cx="4879236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446≡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278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7</m:t>
                        </m:r>
                      </m:e>
                    </m:d>
                  </m:oMath>
                </a14:m>
                <a:r>
                  <a:rPr lang="en-US" dirty="0"/>
                  <a:t> is true.</a:t>
                </a:r>
              </a:p>
            </p:txBody>
          </p:sp>
        </mc:Choice>
        <mc:Fallback xmlns="">
          <p:sp>
            <p:nvSpPr>
              <p:cNvPr id="30" name="Content Placeholder 3">
                <a:extLst>
                  <a:ext uri="{FF2B5EF4-FFF2-40B4-BE49-F238E27FC236}">
                    <a16:creationId xmlns:a16="http://schemas.microsoft.com/office/drawing/2014/main" id="{FD2F2F67-A801-4ACE-8A51-4B572EDF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4" y="5103278"/>
                <a:ext cx="4879236" cy="612000"/>
              </a:xfrm>
              <a:prstGeom prst="rect">
                <a:avLst/>
              </a:prstGeom>
              <a:blipFill>
                <a:blip r:embed="rId5"/>
                <a:stretch>
                  <a:fillRect b="-2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3">
                <a:extLst>
                  <a:ext uri="{FF2B5EF4-FFF2-40B4-BE49-F238E27FC236}">
                    <a16:creationId xmlns:a16="http://schemas.microsoft.com/office/drawing/2014/main" id="{28A72F9A-CFA0-4F79-99C4-8305881A9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4" y="2763409"/>
                <a:ext cx="4647157" cy="54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𝟒𝟒𝟔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𝟐𝟕𝟖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 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𝐦𝐨𝐝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Content Placeholder 3">
                <a:extLst>
                  <a:ext uri="{FF2B5EF4-FFF2-40B4-BE49-F238E27FC236}">
                    <a16:creationId xmlns:a16="http://schemas.microsoft.com/office/drawing/2014/main" id="{28A72F9A-CFA0-4F79-99C4-8305881A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4" y="2763409"/>
                <a:ext cx="4647157" cy="54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3">
                <a:extLst>
                  <a:ext uri="{FF2B5EF4-FFF2-40B4-BE49-F238E27FC236}">
                    <a16:creationId xmlns:a16="http://schemas.microsoft.com/office/drawing/2014/main" id="{B5A95D94-3D32-477A-972E-94EFADD150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0872" y="3495365"/>
                <a:ext cx="1968894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83−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Content Placeholder 3">
                <a:extLst>
                  <a:ext uri="{FF2B5EF4-FFF2-40B4-BE49-F238E27FC236}">
                    <a16:creationId xmlns:a16="http://schemas.microsoft.com/office/drawing/2014/main" id="{B5A95D94-3D32-477A-972E-94EFADD15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72" y="3495365"/>
                <a:ext cx="1968894" cy="612000"/>
              </a:xfrm>
              <a:prstGeom prst="rect">
                <a:avLst/>
              </a:prstGeom>
              <a:blipFill>
                <a:blip r:embed="rId7"/>
                <a:stretch>
                  <a:fillRect l="-6502" b="-2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">
                <a:extLst>
                  <a:ext uri="{FF2B5EF4-FFF2-40B4-BE49-F238E27FC236}">
                    <a16:creationId xmlns:a16="http://schemas.microsoft.com/office/drawing/2014/main" id="{A5F5B08C-77FA-4FAA-B551-BBBC2884FC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0871" y="4299321"/>
                <a:ext cx="4809532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r>
                  <a:rPr lang="en-IN" dirty="0"/>
                  <a:t> is </a:t>
                </a:r>
                <a:r>
                  <a:rPr lang="en-IN" b="1" dirty="0">
                    <a:solidFill>
                      <a:srgbClr val="FF0000"/>
                    </a:solidFill>
                  </a:rPr>
                  <a:t>not</a:t>
                </a:r>
                <a:r>
                  <a:rPr lang="en-IN" dirty="0"/>
                  <a:t> divisible by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8" name="Content Placeholder 3">
                <a:extLst>
                  <a:ext uri="{FF2B5EF4-FFF2-40B4-BE49-F238E27FC236}">
                    <a16:creationId xmlns:a16="http://schemas.microsoft.com/office/drawing/2014/main" id="{A5F5B08C-77FA-4FAA-B551-BBBC2884F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71" y="4299321"/>
                <a:ext cx="4809532" cy="612000"/>
              </a:xfrm>
              <a:prstGeom prst="rect">
                <a:avLst/>
              </a:prstGeom>
              <a:blipFill>
                <a:blip r:embed="rId8"/>
                <a:stretch>
                  <a:fillRect l="-2662" r="-2281" b="-2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">
                <a:extLst>
                  <a:ext uri="{FF2B5EF4-FFF2-40B4-BE49-F238E27FC236}">
                    <a16:creationId xmlns:a16="http://schemas.microsoft.com/office/drawing/2014/main" id="{3C73B592-4E12-4055-B505-63D927FFD0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0871" y="5103278"/>
                <a:ext cx="4647151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383≡126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15</m:t>
                        </m:r>
                      </m:e>
                    </m:d>
                  </m:oMath>
                </a14:m>
                <a:r>
                  <a:rPr lang="en-US" dirty="0"/>
                  <a:t> is false.</a:t>
                </a:r>
              </a:p>
            </p:txBody>
          </p:sp>
        </mc:Choice>
        <mc:Fallback xmlns="">
          <p:sp>
            <p:nvSpPr>
              <p:cNvPr id="39" name="Content Placeholder 3">
                <a:extLst>
                  <a:ext uri="{FF2B5EF4-FFF2-40B4-BE49-F238E27FC236}">
                    <a16:creationId xmlns:a16="http://schemas.microsoft.com/office/drawing/2014/main" id="{3C73B592-4E12-4055-B505-63D927FFD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71" y="5103278"/>
                <a:ext cx="4647151" cy="612000"/>
              </a:xfrm>
              <a:prstGeom prst="rect">
                <a:avLst/>
              </a:prstGeom>
              <a:blipFill>
                <a:blip r:embed="rId9"/>
                <a:stretch>
                  <a:fillRect b="-2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3">
                <a:extLst>
                  <a:ext uri="{FF2B5EF4-FFF2-40B4-BE49-F238E27FC236}">
                    <a16:creationId xmlns:a16="http://schemas.microsoft.com/office/drawing/2014/main" id="{2BE5F022-F2CD-488A-A801-99288BE2CD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0871" y="2763409"/>
                <a:ext cx="4647157" cy="54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𝟑𝟖𝟑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𝟏𝟐𝟔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𝐦𝐨𝐝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𝟏𝟓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Content Placeholder 3">
                <a:extLst>
                  <a:ext uri="{FF2B5EF4-FFF2-40B4-BE49-F238E27FC236}">
                    <a16:creationId xmlns:a16="http://schemas.microsoft.com/office/drawing/2014/main" id="{2BE5F022-F2CD-488A-A801-99288BE2C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71" y="2763409"/>
                <a:ext cx="4647157" cy="54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1F43B9D-C63A-49AA-99F1-4C8126E55683}"/>
              </a:ext>
            </a:extLst>
          </p:cNvPr>
          <p:cNvCxnSpPr>
            <a:cxnSpLocks/>
          </p:cNvCxnSpPr>
          <p:nvPr/>
        </p:nvCxnSpPr>
        <p:spPr>
          <a:xfrm>
            <a:off x="6812034" y="2763409"/>
            <a:ext cx="0" cy="2951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3">
                <a:extLst>
                  <a:ext uri="{FF2B5EF4-FFF2-40B4-BE49-F238E27FC236}">
                    <a16:creationId xmlns:a16="http://schemas.microsoft.com/office/drawing/2014/main" id="{6350A4F0-984B-43F7-9487-F2A4C32FFD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3760" y="3495365"/>
                <a:ext cx="1400392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−278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Content Placeholder 3">
                <a:extLst>
                  <a:ext uri="{FF2B5EF4-FFF2-40B4-BE49-F238E27FC236}">
                    <a16:creationId xmlns:a16="http://schemas.microsoft.com/office/drawing/2014/main" id="{6350A4F0-984B-43F7-9487-F2A4C32F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60" y="3495365"/>
                <a:ext cx="1400392" cy="61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1619759F-218F-4D2C-852A-B303067849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4304" y="3495365"/>
                <a:ext cx="1400392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=−168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1619759F-218F-4D2C-852A-B30306784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304" y="3495365"/>
                <a:ext cx="1400392" cy="61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3">
                <a:extLst>
                  <a:ext uri="{FF2B5EF4-FFF2-40B4-BE49-F238E27FC236}">
                    <a16:creationId xmlns:a16="http://schemas.microsoft.com/office/drawing/2014/main" id="{DA33AF4A-FA19-4A5F-9BC5-9354B7506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9672" y="3495365"/>
                <a:ext cx="829178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126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3">
                <a:extLst>
                  <a:ext uri="{FF2B5EF4-FFF2-40B4-BE49-F238E27FC236}">
                    <a16:creationId xmlns:a16="http://schemas.microsoft.com/office/drawing/2014/main" id="{DA33AF4A-FA19-4A5F-9BC5-9354B750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672" y="3495365"/>
                <a:ext cx="829178" cy="61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135D42D1-59A0-492A-8E6F-45B3DAA212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8275" y="3495365"/>
                <a:ext cx="1139716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=257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135D42D1-59A0-492A-8E6F-45B3DAA2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275" y="3495365"/>
                <a:ext cx="1139716" cy="61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46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build="p"/>
      <p:bldP spid="24" grpId="0" animBg="1"/>
      <p:bldP spid="23" grpId="0" build="p"/>
      <p:bldP spid="28" grpId="0" build="allAtOnce"/>
      <p:bldP spid="30" grpId="0" build="allAtOnce"/>
      <p:bldP spid="32" grpId="0" build="allAtOnce"/>
      <p:bldP spid="37" grpId="0" build="allAtOnce"/>
      <p:bldP spid="38" grpId="0"/>
      <p:bldP spid="39" grpId="0"/>
      <p:bldP spid="40" grpId="0" build="allAtOnce"/>
      <p:bldP spid="15" grpId="0" build="p"/>
      <p:bldP spid="16" grpId="0" build="p"/>
      <p:bldP spid="17" grpId="0" build="allAtOnce"/>
      <p:bldP spid="19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9E538B7-7596-47B7-8D7D-840E4B22ED54}"/>
              </a:ext>
            </a:extLst>
          </p:cNvPr>
          <p:cNvSpPr/>
          <p:nvPr/>
        </p:nvSpPr>
        <p:spPr>
          <a:xfrm>
            <a:off x="8854347" y="4859243"/>
            <a:ext cx="536762" cy="5367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2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31180" y="316255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34" y="820238"/>
                <a:ext cx="10381684" cy="224676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5000"/>
                  </a:lnSpc>
                </a:pPr>
                <a:r>
                  <a:rPr lang="en-GB" dirty="0"/>
                  <a:t>Find the smallest non-negative integer which is congruent modulo 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GB" dirty="0"/>
                  <a:t> to each of the following numbers:</a:t>
                </a: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(1)  379</m:t>
                      </m:r>
                    </m:oMath>
                  </m:oMathPara>
                </a14:m>
                <a:endParaRPr lang="en-GB" dirty="0"/>
              </a:p>
              <a:p>
                <a:pPr algn="just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(2)  −578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4" y="820238"/>
                <a:ext cx="10381684" cy="2246769"/>
              </a:xfrm>
              <a:prstGeom prst="rect">
                <a:avLst/>
              </a:prstGeom>
              <a:blipFill>
                <a:blip r:embed="rId2"/>
                <a:stretch>
                  <a:fillRect l="-1174" r="-1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4A441986-ABEC-44C7-8A88-A253CF446A7D}"/>
              </a:ext>
            </a:extLst>
          </p:cNvPr>
          <p:cNvSpPr txBox="1">
            <a:spLocks/>
          </p:cNvSpPr>
          <p:nvPr/>
        </p:nvSpPr>
        <p:spPr>
          <a:xfrm>
            <a:off x="1684510" y="3800428"/>
            <a:ext cx="4879236" cy="6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By using division algorithm,</a:t>
            </a:r>
            <a:endParaRPr lang="en-US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3">
                <a:extLst>
                  <a:ext uri="{FF2B5EF4-FFF2-40B4-BE49-F238E27FC236}">
                    <a16:creationId xmlns:a16="http://schemas.microsoft.com/office/drawing/2014/main" id="{1EEE0764-6C20-4CBD-8595-D5C3DE3141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4" y="4477329"/>
                <a:ext cx="775600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379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3" name="Content Placeholder 3">
                <a:extLst>
                  <a:ext uri="{FF2B5EF4-FFF2-40B4-BE49-F238E27FC236}">
                    <a16:creationId xmlns:a16="http://schemas.microsoft.com/office/drawing/2014/main" id="{1EEE0764-6C20-4CBD-8595-D5C3DE314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4" y="4477329"/>
                <a:ext cx="775600" cy="61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3">
                <a:extLst>
                  <a:ext uri="{FF2B5EF4-FFF2-40B4-BE49-F238E27FC236}">
                    <a16:creationId xmlns:a16="http://schemas.microsoft.com/office/drawing/2014/main" id="{30F14FBB-5C62-4B5E-A8A1-DC54DA91A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3" y="5831131"/>
                <a:ext cx="6081736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dirty="0"/>
                  <a:t>Hence, </a:t>
                </a:r>
                <a14:m>
                  <m:oMath xmlns:m="http://schemas.openxmlformats.org/officeDocument/2006/math">
                    <m:r>
                      <a:rPr lang="en-I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b="0" dirty="0"/>
                  <a:t> is required smalles</a:t>
                </a:r>
                <a:r>
                  <a:rPr lang="en-IN" dirty="0"/>
                  <a:t>t number.</a:t>
                </a:r>
                <a:endParaRPr lang="en-US" dirty="0"/>
              </a:p>
            </p:txBody>
          </p:sp>
        </mc:Choice>
        <mc:Fallback xmlns="">
          <p:sp>
            <p:nvSpPr>
              <p:cNvPr id="44" name="Content Placeholder 3">
                <a:extLst>
                  <a:ext uri="{FF2B5EF4-FFF2-40B4-BE49-F238E27FC236}">
                    <a16:creationId xmlns:a16="http://schemas.microsoft.com/office/drawing/2014/main" id="{30F14FBB-5C62-4B5E-A8A1-DC54DA91A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3" y="5831131"/>
                <a:ext cx="6081736" cy="612000"/>
              </a:xfrm>
              <a:prstGeom prst="rect">
                <a:avLst/>
              </a:prstGeom>
              <a:blipFill>
                <a:blip r:embed="rId4"/>
                <a:stretch>
                  <a:fillRect l="-2004" b="-2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3">
                <a:extLst>
                  <a:ext uri="{FF2B5EF4-FFF2-40B4-BE49-F238E27FC236}">
                    <a16:creationId xmlns:a16="http://schemas.microsoft.com/office/drawing/2014/main" id="{8DAC8BA0-726C-463D-9859-563D05A4AA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4" y="3195527"/>
                <a:ext cx="1548000" cy="54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𝟑𝟕𝟗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Content Placeholder 3">
                <a:extLst>
                  <a:ext uri="{FF2B5EF4-FFF2-40B4-BE49-F238E27FC236}">
                    <a16:creationId xmlns:a16="http://schemas.microsoft.com/office/drawing/2014/main" id="{8DAC8BA0-726C-463D-9859-563D05A4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4" y="3195527"/>
                <a:ext cx="1548000" cy="54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3">
                <a:extLst>
                  <a:ext uri="{FF2B5EF4-FFF2-40B4-BE49-F238E27FC236}">
                    <a16:creationId xmlns:a16="http://schemas.microsoft.com/office/drawing/2014/main" id="{EAE157C3-5437-4F0C-AE2E-451CFD735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3" y="5154230"/>
                <a:ext cx="2908633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dirty="0"/>
                  <a:t>Since,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53" name="Content Placeholder 3">
                <a:extLst>
                  <a:ext uri="{FF2B5EF4-FFF2-40B4-BE49-F238E27FC236}">
                    <a16:creationId xmlns:a16="http://schemas.microsoft.com/office/drawing/2014/main" id="{EAE157C3-5437-4F0C-AE2E-451CFD735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3" y="5154230"/>
                <a:ext cx="2908633" cy="612000"/>
              </a:xfrm>
              <a:prstGeom prst="rect">
                <a:avLst/>
              </a:prstGeom>
              <a:blipFill>
                <a:blip r:embed="rId6"/>
                <a:stretch>
                  <a:fillRect l="-4184" b="-2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4EE045-713A-461A-95E8-E7E2CB965B89}"/>
                  </a:ext>
                </a:extLst>
              </p:cNvPr>
              <p:cNvSpPr/>
              <p:nvPr/>
            </p:nvSpPr>
            <p:spPr>
              <a:xfrm>
                <a:off x="8527935" y="3884634"/>
                <a:ext cx="8362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4EE045-713A-461A-95E8-E7E2CB965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935" y="3884634"/>
                <a:ext cx="83620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18060A-22A0-4CA7-A7D5-A1ED7E998E7D}"/>
                  </a:ext>
                </a:extLst>
              </p:cNvPr>
              <p:cNvSpPr/>
              <p:nvPr/>
            </p:nvSpPr>
            <p:spPr>
              <a:xfrm>
                <a:off x="7896432" y="3884633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18060A-22A0-4CA7-A7D5-A1ED7E998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432" y="3884633"/>
                <a:ext cx="46519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DE1E3C-F715-492E-9F99-53DEF8E4AA84}"/>
              </a:ext>
            </a:extLst>
          </p:cNvPr>
          <p:cNvCxnSpPr>
            <a:cxnSpLocks/>
          </p:cNvCxnSpPr>
          <p:nvPr/>
        </p:nvCxnSpPr>
        <p:spPr>
          <a:xfrm>
            <a:off x="8345878" y="3907713"/>
            <a:ext cx="0" cy="43807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FDA529-291B-4FEC-95D2-DAA5BE316DBC}"/>
              </a:ext>
            </a:extLst>
          </p:cNvPr>
          <p:cNvCxnSpPr>
            <a:cxnSpLocks/>
          </p:cNvCxnSpPr>
          <p:nvPr/>
        </p:nvCxnSpPr>
        <p:spPr>
          <a:xfrm flipV="1">
            <a:off x="8345878" y="3907714"/>
            <a:ext cx="989024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5ABB58-DC98-4ADA-89EB-87384EAC7606}"/>
                  </a:ext>
                </a:extLst>
              </p:cNvPr>
              <p:cNvSpPr txBox="1"/>
              <p:nvPr/>
            </p:nvSpPr>
            <p:spPr>
              <a:xfrm>
                <a:off x="8482057" y="3394142"/>
                <a:ext cx="6836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5ABB58-DC98-4ADA-89EB-87384EAC7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057" y="3394142"/>
                <a:ext cx="6836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5B6245-C12C-4BE3-8A3B-8A5047FDCCA7}"/>
                  </a:ext>
                </a:extLst>
              </p:cNvPr>
              <p:cNvSpPr/>
              <p:nvPr/>
            </p:nvSpPr>
            <p:spPr>
              <a:xfrm>
                <a:off x="8527934" y="4313239"/>
                <a:ext cx="7755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5B6245-C12C-4BE3-8A3B-8A5047FDC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934" y="4313239"/>
                <a:ext cx="7755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5D338F-9774-43C6-B1C0-86D9C399D725}"/>
              </a:ext>
            </a:extLst>
          </p:cNvPr>
          <p:cNvCxnSpPr>
            <a:cxnSpLocks/>
          </p:cNvCxnSpPr>
          <p:nvPr/>
        </p:nvCxnSpPr>
        <p:spPr>
          <a:xfrm>
            <a:off x="8379658" y="4849596"/>
            <a:ext cx="971643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3036C0-A497-4E03-BB48-149E309A2E15}"/>
                  </a:ext>
                </a:extLst>
              </p:cNvPr>
              <p:cNvSpPr/>
              <p:nvPr/>
            </p:nvSpPr>
            <p:spPr>
              <a:xfrm>
                <a:off x="8881316" y="4866014"/>
                <a:ext cx="482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3036C0-A497-4E03-BB48-149E309A2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316" y="4866014"/>
                <a:ext cx="48282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3">
                <a:extLst>
                  <a:ext uri="{FF2B5EF4-FFF2-40B4-BE49-F238E27FC236}">
                    <a16:creationId xmlns:a16="http://schemas.microsoft.com/office/drawing/2014/main" id="{373C7AC8-7DC9-41C6-9CBD-E00A9E7E1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4076" y="4477329"/>
                <a:ext cx="1462124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=47⋅8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Content Placeholder 3">
                <a:extLst>
                  <a:ext uri="{FF2B5EF4-FFF2-40B4-BE49-F238E27FC236}">
                    <a16:creationId xmlns:a16="http://schemas.microsoft.com/office/drawing/2014/main" id="{373C7AC8-7DC9-41C6-9CBD-E00A9E7E1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076" y="4477329"/>
                <a:ext cx="1462124" cy="61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62FA9224-9317-4ACD-9D68-45124683D0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3369" y="4477329"/>
                <a:ext cx="681488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62FA9224-9317-4ACD-9D68-45124683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9" y="4477329"/>
                <a:ext cx="681488" cy="61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138CEA3-6AAF-45BF-BCF2-8877D7484BB0}"/>
              </a:ext>
            </a:extLst>
          </p:cNvPr>
          <p:cNvCxnSpPr>
            <a:stCxn id="20" idx="0"/>
            <a:endCxn id="25" idx="1"/>
          </p:cNvCxnSpPr>
          <p:nvPr/>
        </p:nvCxnSpPr>
        <p:spPr>
          <a:xfrm rot="5400000" flipH="1" flipV="1">
            <a:off x="8191102" y="3593679"/>
            <a:ext cx="228881" cy="353029"/>
          </a:xfrm>
          <a:prstGeom prst="curvedConnector2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00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22" grpId="0" build="p"/>
      <p:bldP spid="24" grpId="0" animBg="1"/>
      <p:bldP spid="42" grpId="0"/>
      <p:bldP spid="43" grpId="0"/>
      <p:bldP spid="44" grpId="0"/>
      <p:bldP spid="45" grpId="0"/>
      <p:bldP spid="53" grpId="0"/>
      <p:bldP spid="19" grpId="0"/>
      <p:bldP spid="19" grpId="1"/>
      <p:bldP spid="20" grpId="0"/>
      <p:bldP spid="20" grpId="1"/>
      <p:bldP spid="25" grpId="0"/>
      <p:bldP spid="25" grpId="1"/>
      <p:bldP spid="26" grpId="0"/>
      <p:bldP spid="26" grpId="1"/>
      <p:bldP spid="28" grpId="0"/>
      <p:bldP spid="28" grpId="1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3821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96375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1.1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Principles of Mathematical Induction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Congruence Relation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Properties of Congruence</a:t>
            </a:r>
            <a:endParaRPr lang="en-GB" sz="240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Application of Congruence Relation 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Encrypting and Decrypting a Message using Caesar Cipher Method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Encrypting and Decrypting a Message using RSA Cryptosystem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74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786E1E-CB58-4C9A-AA47-31F965090E49}"/>
                  </a:ext>
                </a:extLst>
              </p:cNvPr>
              <p:cNvSpPr/>
              <p:nvPr/>
            </p:nvSpPr>
            <p:spPr>
              <a:xfrm>
                <a:off x="10884063" y="2544464"/>
                <a:ext cx="7505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786E1E-CB58-4C9A-AA47-31F965090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063" y="2544464"/>
                <a:ext cx="7505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2 (Continue)</a:t>
            </a:r>
            <a:endParaRPr lang="en-IN" dirty="0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2EEC1AF7-D4A7-4DFC-8357-6A98195DCA69}"/>
              </a:ext>
            </a:extLst>
          </p:cNvPr>
          <p:cNvSpPr txBox="1">
            <a:spLocks/>
          </p:cNvSpPr>
          <p:nvPr/>
        </p:nvSpPr>
        <p:spPr>
          <a:xfrm>
            <a:off x="1684510" y="1614953"/>
            <a:ext cx="4144790" cy="6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By using division algorithm,</a:t>
            </a:r>
            <a:endParaRPr lang="en-US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>
                <a:extLst>
                  <a:ext uri="{FF2B5EF4-FFF2-40B4-BE49-F238E27FC236}">
                    <a16:creationId xmlns:a16="http://schemas.microsoft.com/office/drawing/2014/main" id="{A35CCD28-508F-434F-88AC-71C6AE802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3" y="3115952"/>
                <a:ext cx="5001067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b="0" dirty="0"/>
                  <a:t>So,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IN" b="0" dirty="0"/>
                  <a:t> is required smalles</a:t>
                </a:r>
                <a:r>
                  <a:rPr lang="en-IN" dirty="0"/>
                  <a:t>t number.</a:t>
                </a:r>
              </a:p>
            </p:txBody>
          </p:sp>
        </mc:Choice>
        <mc:Fallback xmlns="">
          <p:sp>
            <p:nvSpPr>
              <p:cNvPr id="33" name="Content Placeholder 3">
                <a:extLst>
                  <a:ext uri="{FF2B5EF4-FFF2-40B4-BE49-F238E27FC236}">
                    <a16:creationId xmlns:a16="http://schemas.microsoft.com/office/drawing/2014/main" id="{A35CCD28-508F-434F-88AC-71C6AE802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3" y="3115952"/>
                <a:ext cx="5001067" cy="612000"/>
              </a:xfrm>
              <a:prstGeom prst="rect">
                <a:avLst/>
              </a:prstGeom>
              <a:blipFill>
                <a:blip r:embed="rId2"/>
                <a:stretch>
                  <a:fillRect l="-2436" r="-2071" b="-2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3">
                <a:extLst>
                  <a:ext uri="{FF2B5EF4-FFF2-40B4-BE49-F238E27FC236}">
                    <a16:creationId xmlns:a16="http://schemas.microsoft.com/office/drawing/2014/main" id="{642DDB59-994E-4902-A7DE-7C3B7D14FB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3" y="952493"/>
                <a:ext cx="1959417" cy="54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𝟓𝟕𝟖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Content Placeholder 3">
                <a:extLst>
                  <a:ext uri="{FF2B5EF4-FFF2-40B4-BE49-F238E27FC236}">
                    <a16:creationId xmlns:a16="http://schemas.microsoft.com/office/drawing/2014/main" id="{642DDB59-994E-4902-A7DE-7C3B7D14F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3" y="952493"/>
                <a:ext cx="1959417" cy="54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3">
                <a:extLst>
                  <a:ext uri="{FF2B5EF4-FFF2-40B4-BE49-F238E27FC236}">
                    <a16:creationId xmlns:a16="http://schemas.microsoft.com/office/drawing/2014/main" id="{107B860D-F597-43D7-BAB7-7CFE524B1A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33" y="2349413"/>
                <a:ext cx="1045017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Content Placeholder 3">
                <a:extLst>
                  <a:ext uri="{FF2B5EF4-FFF2-40B4-BE49-F238E27FC236}">
                    <a16:creationId xmlns:a16="http://schemas.microsoft.com/office/drawing/2014/main" id="{107B860D-F597-43D7-BAB7-7CFE524B1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3" y="2349413"/>
                <a:ext cx="1045017" cy="61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3">
                <a:extLst>
                  <a:ext uri="{FF2B5EF4-FFF2-40B4-BE49-F238E27FC236}">
                    <a16:creationId xmlns:a16="http://schemas.microsoft.com/office/drawing/2014/main" id="{2603FFC1-2011-4FA0-9199-087E878D5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773" y="2349413"/>
                <a:ext cx="930624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I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Content Placeholder 3">
                <a:extLst>
                  <a:ext uri="{FF2B5EF4-FFF2-40B4-BE49-F238E27FC236}">
                    <a16:creationId xmlns:a16="http://schemas.microsoft.com/office/drawing/2014/main" id="{2603FFC1-2011-4FA0-9199-087E878D5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73" y="2349413"/>
                <a:ext cx="930624" cy="61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3">
                <a:extLst>
                  <a:ext uri="{FF2B5EF4-FFF2-40B4-BE49-F238E27FC236}">
                    <a16:creationId xmlns:a16="http://schemas.microsoft.com/office/drawing/2014/main" id="{2AE3CED1-DDFC-46F1-87C6-8A167D9F9E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9245" y="2349413"/>
                <a:ext cx="3584185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dirty="0"/>
                  <a:t>is valid as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59" name="Content Placeholder 3">
                <a:extLst>
                  <a:ext uri="{FF2B5EF4-FFF2-40B4-BE49-F238E27FC236}">
                    <a16:creationId xmlns:a16="http://schemas.microsoft.com/office/drawing/2014/main" id="{2AE3CED1-DDFC-46F1-87C6-8A167D9F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45" y="2349413"/>
                <a:ext cx="3584185" cy="612000"/>
              </a:xfrm>
              <a:prstGeom prst="rect">
                <a:avLst/>
              </a:prstGeom>
              <a:blipFill>
                <a:blip r:embed="rId7"/>
                <a:stretch>
                  <a:fillRect l="-3401" b="-2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5FCA88-A9CB-4DDB-9A5F-7B37E2D3EFA8}"/>
                  </a:ext>
                </a:extLst>
              </p:cNvPr>
              <p:cNvSpPr/>
              <p:nvPr/>
            </p:nvSpPr>
            <p:spPr>
              <a:xfrm>
                <a:off x="10504088" y="1563084"/>
                <a:ext cx="9908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578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5FCA88-A9CB-4DDB-9A5F-7B37E2D3E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088" y="1563084"/>
                <a:ext cx="9908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A881ED7-5691-4270-B0A7-3A11264A3907}"/>
                  </a:ext>
                </a:extLst>
              </p:cNvPr>
              <p:cNvSpPr/>
              <p:nvPr/>
            </p:nvSpPr>
            <p:spPr>
              <a:xfrm>
                <a:off x="10048270" y="1563083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A881ED7-5691-4270-B0A7-3A11264A3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270" y="1563083"/>
                <a:ext cx="46519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F778C-6AC1-4E0E-B509-3731CEF92529}"/>
              </a:ext>
            </a:extLst>
          </p:cNvPr>
          <p:cNvCxnSpPr>
            <a:cxnSpLocks/>
          </p:cNvCxnSpPr>
          <p:nvPr/>
        </p:nvCxnSpPr>
        <p:spPr>
          <a:xfrm>
            <a:off x="10497716" y="1586163"/>
            <a:ext cx="0" cy="43807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1A5C1C-2B9C-49E5-A059-966BC4A0190F}"/>
              </a:ext>
            </a:extLst>
          </p:cNvPr>
          <p:cNvCxnSpPr>
            <a:cxnSpLocks/>
          </p:cNvCxnSpPr>
          <p:nvPr/>
        </p:nvCxnSpPr>
        <p:spPr>
          <a:xfrm flipV="1">
            <a:off x="10497716" y="1586164"/>
            <a:ext cx="989024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C67C42-7634-48C7-BA88-844E7D6FB484}"/>
                  </a:ext>
                </a:extLst>
              </p:cNvPr>
              <p:cNvSpPr txBox="1"/>
              <p:nvPr/>
            </p:nvSpPr>
            <p:spPr>
              <a:xfrm>
                <a:off x="10533350" y="1023447"/>
                <a:ext cx="950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−72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C67C42-7634-48C7-BA88-844E7D6F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350" y="1023447"/>
                <a:ext cx="95075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2873B3-1648-4F6D-9B3A-1B7958793792}"/>
                  </a:ext>
                </a:extLst>
              </p:cNvPr>
              <p:cNvSpPr/>
              <p:nvPr/>
            </p:nvSpPr>
            <p:spPr>
              <a:xfrm>
                <a:off x="10519659" y="1991689"/>
                <a:ext cx="950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−57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2873B3-1648-4F6D-9B3A-1B7958793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659" y="1991689"/>
                <a:ext cx="95075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C0D547-7261-42BD-8552-E11C90D62C29}"/>
              </a:ext>
            </a:extLst>
          </p:cNvPr>
          <p:cNvCxnSpPr>
            <a:cxnSpLocks/>
          </p:cNvCxnSpPr>
          <p:nvPr/>
        </p:nvCxnSpPr>
        <p:spPr>
          <a:xfrm>
            <a:off x="10531496" y="2528046"/>
            <a:ext cx="971643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3">
                <a:extLst>
                  <a:ext uri="{FF2B5EF4-FFF2-40B4-BE49-F238E27FC236}">
                    <a16:creationId xmlns:a16="http://schemas.microsoft.com/office/drawing/2014/main" id="{9F4E0FFB-1085-46D2-8DC5-2406357B1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4150" y="2349413"/>
                <a:ext cx="2027670" cy="61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𝟕𝟑</m:t>
                          </m:r>
                        </m:e>
                      </m:d>
                      <m:r>
                        <a:rPr lang="en-IN" i="1" dirty="0">
                          <a:latin typeface="Cambria Math" panose="02040503050406030204" pitchFamily="18" charset="0"/>
                        </a:rPr>
                        <m:t>⋅8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3" name="Content Placeholder 3">
                <a:extLst>
                  <a:ext uri="{FF2B5EF4-FFF2-40B4-BE49-F238E27FC236}">
                    <a16:creationId xmlns:a16="http://schemas.microsoft.com/office/drawing/2014/main" id="{9F4E0FFB-1085-46D2-8DC5-2406357B1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50" y="2349413"/>
                <a:ext cx="2027670" cy="61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D7A3C89-50A9-4ED8-AFA5-D7B17F2FBE81}"/>
                  </a:ext>
                </a:extLst>
              </p:cNvPr>
              <p:cNvSpPr/>
              <p:nvPr/>
            </p:nvSpPr>
            <p:spPr>
              <a:xfrm>
                <a:off x="10504088" y="4025239"/>
                <a:ext cx="9908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578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D7A3C89-50A9-4ED8-AFA5-D7B17F2F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088" y="4025239"/>
                <a:ext cx="99082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2FA862E-E6D9-4355-A671-B468149249DA}"/>
                  </a:ext>
                </a:extLst>
              </p:cNvPr>
              <p:cNvSpPr/>
              <p:nvPr/>
            </p:nvSpPr>
            <p:spPr>
              <a:xfrm>
                <a:off x="10048270" y="402523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2FA862E-E6D9-4355-A671-B46814924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270" y="4025238"/>
                <a:ext cx="46519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345186-0209-4AE4-BACC-009AF80F62CF}"/>
              </a:ext>
            </a:extLst>
          </p:cNvPr>
          <p:cNvCxnSpPr>
            <a:cxnSpLocks/>
          </p:cNvCxnSpPr>
          <p:nvPr/>
        </p:nvCxnSpPr>
        <p:spPr>
          <a:xfrm>
            <a:off x="10497716" y="4048318"/>
            <a:ext cx="0" cy="43807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343782-6888-4CA3-8A9C-167F2F4F6415}"/>
              </a:ext>
            </a:extLst>
          </p:cNvPr>
          <p:cNvCxnSpPr>
            <a:cxnSpLocks/>
          </p:cNvCxnSpPr>
          <p:nvPr/>
        </p:nvCxnSpPr>
        <p:spPr>
          <a:xfrm flipV="1">
            <a:off x="10497716" y="4048319"/>
            <a:ext cx="989024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CFEA5F-1138-428A-BD6E-3083EC751ADC}"/>
                  </a:ext>
                </a:extLst>
              </p:cNvPr>
              <p:cNvSpPr txBox="1"/>
              <p:nvPr/>
            </p:nvSpPr>
            <p:spPr>
              <a:xfrm>
                <a:off x="10533350" y="3485602"/>
                <a:ext cx="950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−73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CFEA5F-1138-428A-BD6E-3083EC75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350" y="3485602"/>
                <a:ext cx="95075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4084B8B-E8C8-49E6-8B45-206A856D0F49}"/>
                  </a:ext>
                </a:extLst>
              </p:cNvPr>
              <p:cNvSpPr/>
              <p:nvPr/>
            </p:nvSpPr>
            <p:spPr>
              <a:xfrm>
                <a:off x="10519659" y="4453844"/>
                <a:ext cx="950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−58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4084B8B-E8C8-49E6-8B45-206A856D0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659" y="4453844"/>
                <a:ext cx="95075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2EB163-308E-4956-B120-F25B622B7E31}"/>
              </a:ext>
            </a:extLst>
          </p:cNvPr>
          <p:cNvCxnSpPr>
            <a:cxnSpLocks/>
          </p:cNvCxnSpPr>
          <p:nvPr/>
        </p:nvCxnSpPr>
        <p:spPr>
          <a:xfrm>
            <a:off x="10531496" y="4990201"/>
            <a:ext cx="971643" cy="1"/>
          </a:xfrm>
          <a:prstGeom prst="line">
            <a:avLst/>
          </a:prstGeom>
          <a:ln w="28575" cap="rnd">
            <a:solidFill>
              <a:srgbClr val="FF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B8D5F1C8-73AE-4867-8C8C-FB273A7DE549}"/>
              </a:ext>
            </a:extLst>
          </p:cNvPr>
          <p:cNvCxnSpPr>
            <a:cxnSpLocks/>
            <a:stCxn id="46" idx="0"/>
            <a:endCxn id="49" idx="1"/>
          </p:cNvCxnSpPr>
          <p:nvPr/>
        </p:nvCxnSpPr>
        <p:spPr>
          <a:xfrm rot="5400000" flipH="1" flipV="1">
            <a:off x="10268095" y="3759983"/>
            <a:ext cx="278026" cy="252484"/>
          </a:xfrm>
          <a:prstGeom prst="curvedConnector2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903C1CCB-80CB-41E2-87F6-818AF6F5F322}"/>
              </a:ext>
            </a:extLst>
          </p:cNvPr>
          <p:cNvSpPr/>
          <p:nvPr/>
        </p:nvSpPr>
        <p:spPr>
          <a:xfrm>
            <a:off x="11017317" y="2518400"/>
            <a:ext cx="580794" cy="580794"/>
          </a:xfrm>
          <a:prstGeom prst="mathMultiply">
            <a:avLst>
              <a:gd name="adj1" fmla="val 93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313E795-B547-41C0-88C4-F65C4F1A57F7}"/>
                  </a:ext>
                </a:extLst>
              </p:cNvPr>
              <p:cNvSpPr/>
              <p:nvPr/>
            </p:nvSpPr>
            <p:spPr>
              <a:xfrm>
                <a:off x="11008772" y="5006619"/>
                <a:ext cx="482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313E795-B547-41C0-88C4-F65C4F1A5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772" y="5006619"/>
                <a:ext cx="48282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36348CA0-8CD4-402D-A124-0445EC372B7A}"/>
              </a:ext>
            </a:extLst>
          </p:cNvPr>
          <p:cNvSpPr/>
          <p:nvPr/>
        </p:nvSpPr>
        <p:spPr>
          <a:xfrm>
            <a:off x="10981803" y="4999848"/>
            <a:ext cx="536762" cy="5367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892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1" grpId="0"/>
      <p:bldP spid="33" grpId="0"/>
      <p:bldP spid="34" grpId="0"/>
      <p:bldP spid="56" grpId="0"/>
      <p:bldP spid="58" grpId="0"/>
      <p:bldP spid="59" grpId="0"/>
      <p:bldP spid="21" grpId="0"/>
      <p:bldP spid="21" grpId="1"/>
      <p:bldP spid="22" grpId="0"/>
      <p:bldP spid="22" grpId="1"/>
      <p:bldP spid="25" grpId="0"/>
      <p:bldP spid="25" grpId="1"/>
      <p:bldP spid="26" grpId="0"/>
      <p:bldP spid="26" grpId="1"/>
      <p:bldP spid="43" grpId="0"/>
      <p:bldP spid="45" grpId="0"/>
      <p:bldP spid="45" grpId="1"/>
      <p:bldP spid="46" grpId="0"/>
      <p:bldP spid="46" grpId="1"/>
      <p:bldP spid="49" grpId="0"/>
      <p:bldP spid="49" grpId="1"/>
      <p:bldP spid="50" grpId="0"/>
      <p:bldP spid="50" grpId="1"/>
      <p:bldP spid="54" grpId="0" animBg="1"/>
      <p:bldP spid="54" grpId="1" animBg="1"/>
      <p:bldP spid="52" grpId="0"/>
      <p:bldP spid="52" grpId="1"/>
      <p:bldP spid="44" grpId="0" animBg="1"/>
      <p:bldP spid="4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023AF9-B729-4788-A15A-DD2B2586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086881" cy="2852737"/>
          </a:xfrm>
        </p:spPr>
        <p:txBody>
          <a:bodyPr/>
          <a:lstStyle/>
          <a:p>
            <a:r>
              <a:rPr lang="en-IN" dirty="0"/>
              <a:t>Method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12E29-3C54-4E77-AD6C-EDE168901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IN" dirty="0"/>
              <a:t>Application of Congruence Relation </a:t>
            </a:r>
          </a:p>
          <a:p>
            <a:pPr>
              <a:spcBef>
                <a:spcPts val="0"/>
              </a:spcBef>
            </a:pPr>
            <a:r>
              <a:rPr lang="en-IN" dirty="0"/>
              <a:t>(</a:t>
            </a:r>
            <a:r>
              <a:rPr lang="en-GB" dirty="0"/>
              <a:t>Encrypting and Decrypting a Message using Caesar Cipher Method)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421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023AF9-B729-4788-A15A-DD2B2586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Cryptography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D6351-A4E7-40BA-9017-AE0ADDE4A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word cryptography is derived from the Greek </a:t>
            </a:r>
            <a:r>
              <a:rPr lang="en-GB" b="1" dirty="0">
                <a:solidFill>
                  <a:srgbClr val="FF0000"/>
                </a:solidFill>
              </a:rPr>
              <a:t>kryptos</a:t>
            </a:r>
            <a:r>
              <a:rPr lang="en-GB" dirty="0"/>
              <a:t>, meaning “hidden” and </a:t>
            </a:r>
            <a:r>
              <a:rPr lang="en-GB" b="1" dirty="0">
                <a:solidFill>
                  <a:srgbClr val="FF0000"/>
                </a:solidFill>
              </a:rPr>
              <a:t>graphein</a:t>
            </a:r>
            <a:r>
              <a:rPr lang="en-GB" dirty="0"/>
              <a:t> meaning “to write”.</a:t>
            </a:r>
          </a:p>
          <a:p>
            <a:r>
              <a:rPr lang="en-GB" dirty="0"/>
              <a:t>Cryptography is the science of secret writing with the goal of hiding the meaning of a message.</a:t>
            </a:r>
          </a:p>
          <a:p>
            <a:r>
              <a:rPr lang="en-GB" dirty="0"/>
              <a:t>Basic Terminologies:</a:t>
            </a:r>
          </a:p>
          <a:p>
            <a:pPr marL="622300" lvl="1"/>
            <a:r>
              <a:rPr lang="en-GB" b="1" u="sng" dirty="0"/>
              <a:t>Plaintext</a:t>
            </a:r>
          </a:p>
          <a:p>
            <a:pPr marL="622300" lvl="1"/>
            <a:r>
              <a:rPr lang="en-GB" b="1" u="sng" dirty="0"/>
              <a:t>Ciphertext</a:t>
            </a:r>
          </a:p>
          <a:p>
            <a:pPr marL="622300" lvl="1"/>
            <a:r>
              <a:rPr lang="en-GB" b="1" u="sng" dirty="0"/>
              <a:t>Encryption</a:t>
            </a:r>
            <a:endParaRPr lang="en-GB" dirty="0"/>
          </a:p>
          <a:p>
            <a:pPr marL="622300" lvl="1"/>
            <a:r>
              <a:rPr lang="en-GB" b="1" u="sng" dirty="0"/>
              <a:t>Decryption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76DD1-1B70-4D5D-8AFE-71568D3EC493}"/>
              </a:ext>
            </a:extLst>
          </p:cNvPr>
          <p:cNvSpPr txBox="1"/>
          <p:nvPr/>
        </p:nvSpPr>
        <p:spPr>
          <a:xfrm>
            <a:off x="2417233" y="3865075"/>
            <a:ext cx="77343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b="1" u="sng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1" indent="0" algn="l">
              <a:lnSpc>
                <a:spcPct val="100000"/>
              </a:lnSpc>
              <a:buNone/>
            </a:pPr>
            <a:r>
              <a:rPr lang="en-GB" b="0" u="none" dirty="0"/>
              <a:t>: The </a:t>
            </a:r>
            <a:r>
              <a:rPr lang="en-GB" u="none" dirty="0">
                <a:solidFill>
                  <a:srgbClr val="FF0000"/>
                </a:solidFill>
              </a:rPr>
              <a:t>original information</a:t>
            </a:r>
            <a:r>
              <a:rPr lang="en-GB" b="0" u="none" dirty="0"/>
              <a:t> that needs to be protected.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940DB-43E5-4383-A469-9DE2371180ED}"/>
              </a:ext>
            </a:extLst>
          </p:cNvPr>
          <p:cNvSpPr txBox="1"/>
          <p:nvPr/>
        </p:nvSpPr>
        <p:spPr>
          <a:xfrm>
            <a:off x="2417233" y="4529376"/>
            <a:ext cx="77343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b="1" u="sng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1" indent="0" algn="l">
              <a:lnSpc>
                <a:spcPct val="100000"/>
              </a:lnSpc>
              <a:buNone/>
            </a:pPr>
            <a:r>
              <a:rPr lang="en-GB" b="0" u="none" dirty="0"/>
              <a:t>: The transformed, </a:t>
            </a:r>
            <a:r>
              <a:rPr lang="en-GB" u="none" dirty="0">
                <a:solidFill>
                  <a:srgbClr val="FF0000"/>
                </a:solidFill>
              </a:rPr>
              <a:t>encrypted</a:t>
            </a:r>
            <a:r>
              <a:rPr lang="en-GB" b="0" u="none" dirty="0"/>
              <a:t> form of the plaintext.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9A383-A998-4CB5-A40D-EDB5746A6131}"/>
              </a:ext>
            </a:extLst>
          </p:cNvPr>
          <p:cNvSpPr txBox="1"/>
          <p:nvPr/>
        </p:nvSpPr>
        <p:spPr>
          <a:xfrm>
            <a:off x="2417233" y="5193677"/>
            <a:ext cx="77343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b="1" u="sng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1" indent="0" algn="l">
              <a:lnSpc>
                <a:spcPct val="100000"/>
              </a:lnSpc>
              <a:buNone/>
            </a:pPr>
            <a:r>
              <a:rPr lang="en-GB" b="0" u="none" dirty="0"/>
              <a:t>: The process of converting </a:t>
            </a:r>
            <a:r>
              <a:rPr lang="en-GB" u="none" dirty="0">
                <a:solidFill>
                  <a:srgbClr val="FF0000"/>
                </a:solidFill>
              </a:rPr>
              <a:t>plaintext into ciphertext</a:t>
            </a:r>
            <a:r>
              <a:rPr lang="en-GB" b="0" u="none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D6FFF-68FD-4C5B-874D-B91A5A21AF2D}"/>
              </a:ext>
            </a:extLst>
          </p:cNvPr>
          <p:cNvSpPr txBox="1"/>
          <p:nvPr/>
        </p:nvSpPr>
        <p:spPr>
          <a:xfrm>
            <a:off x="2417233" y="5857977"/>
            <a:ext cx="84201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b="1" u="sng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1" indent="0" algn="l">
              <a:lnSpc>
                <a:spcPct val="100000"/>
              </a:lnSpc>
              <a:buNone/>
            </a:pPr>
            <a:r>
              <a:rPr lang="en-GB" b="0" u="none" dirty="0"/>
              <a:t>: The process of converting </a:t>
            </a:r>
            <a:r>
              <a:rPr lang="en-GB" u="none" dirty="0">
                <a:solidFill>
                  <a:srgbClr val="FF0000"/>
                </a:solidFill>
              </a:rPr>
              <a:t>ciphertext back into plaintext</a:t>
            </a:r>
            <a:r>
              <a:rPr lang="en-GB" b="0" u="non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07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D59E-5B35-45C1-95BB-FBAC7001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Caesar Cipher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53A12-4D09-4980-A7AB-869AB039E0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One of the earliest cryptographic systems was used by the great Roman emperor </a:t>
                </a:r>
                <a:r>
                  <a:rPr lang="en-GB" b="1" dirty="0">
                    <a:solidFill>
                      <a:srgbClr val="FF0000"/>
                    </a:solidFill>
                  </a:rPr>
                  <a:t>Julius Caesar </a:t>
                </a:r>
                <a:r>
                  <a:rPr lang="en-GB" dirty="0"/>
                  <a:t>around 50 B.C.</a:t>
                </a:r>
              </a:p>
              <a:p>
                <a:r>
                  <a:rPr lang="en-GB" dirty="0"/>
                  <a:t>In which each letter of the alphabet is replaced by the letter that occurs </a:t>
                </a:r>
                <a:r>
                  <a:rPr lang="en-GB" b="1" dirty="0">
                    <a:solidFill>
                      <a:srgbClr val="FF0000"/>
                    </a:solidFill>
                  </a:rPr>
                  <a:t>three</a:t>
                </a:r>
                <a:r>
                  <a:rPr lang="en-GB" dirty="0"/>
                  <a:t> places down the alphabet.</a:t>
                </a:r>
              </a:p>
              <a:p>
                <a:pPr marL="266700" indent="0">
                  <a:buNone/>
                </a:pPr>
                <a:r>
                  <a:rPr lang="en-GB" dirty="0"/>
                  <a:t>i.e.,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GB" dirty="0"/>
                  <a:t> </a:t>
                </a:r>
                <a:r>
                  <a:rPr lang="en-IN" dirty="0"/>
                  <a:t>would be replaced by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IN" dirty="0"/>
                  <a:t> by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IN" dirty="0"/>
                  <a:t> and so forth.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53A12-4D09-4980-A7AB-869AB039E0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58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1969-B623-49AC-A0E9-A99316A2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to </a:t>
            </a:r>
            <a:r>
              <a:rPr lang="en-GB" dirty="0">
                <a:solidFill>
                  <a:srgbClr val="FF0000"/>
                </a:solidFill>
              </a:rPr>
              <a:t>Encrypt</a:t>
            </a:r>
            <a:r>
              <a:rPr lang="en-GB" dirty="0"/>
              <a:t> a Message Using Caesar Cipher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34B312-47C5-45C6-8392-588739EFD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u="sng" dirty="0"/>
                  <a:t>Step 1:</a:t>
                </a:r>
              </a:p>
              <a:p>
                <a:pPr marL="628650" lvl="1"/>
                <a:r>
                  <a:rPr lang="en-GB" dirty="0"/>
                  <a:t>Assign unique integer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GB" dirty="0"/>
                  <a:t> to each alphabet of given plaintext.</a:t>
                </a:r>
              </a:p>
              <a:p>
                <a:pPr marL="628650" lvl="1" indent="0">
                  <a:buNone/>
                </a:pPr>
                <a:r>
                  <a:rPr lang="en-GB" dirty="0"/>
                  <a:t>For assigning an integer use the following table.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34B312-47C5-45C6-8392-588739EFD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7F4083-96B6-4E07-8D37-005CD0FA0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297386"/>
              </p:ext>
            </p:extLst>
          </p:nvPr>
        </p:nvGraphicFramePr>
        <p:xfrm>
          <a:off x="846672" y="2979837"/>
          <a:ext cx="10498663" cy="67888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808397">
                  <a:extLst>
                    <a:ext uri="{9D8B030D-6E8A-4147-A177-3AD203B41FA5}">
                      <a16:colId xmlns:a16="http://schemas.microsoft.com/office/drawing/2014/main" val="1806172932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946174730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3563926457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098055409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902722078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3609608950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307095326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739966220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724482565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3122110212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941997800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847763254"/>
                    </a:ext>
                  </a:extLst>
                </a:gridCol>
                <a:gridCol w="797899">
                  <a:extLst>
                    <a:ext uri="{9D8B030D-6E8A-4147-A177-3AD203B41FA5}">
                      <a16:colId xmlns:a16="http://schemas.microsoft.com/office/drawing/2014/main" val="3848473238"/>
                    </a:ext>
                  </a:extLst>
                </a:gridCol>
              </a:tblGrid>
              <a:tr h="678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J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K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5726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0607B3-E7CF-4CF0-A79A-00B5F88AB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43860"/>
              </p:ext>
            </p:extLst>
          </p:nvPr>
        </p:nvGraphicFramePr>
        <p:xfrm>
          <a:off x="846672" y="4578501"/>
          <a:ext cx="10498663" cy="678889"/>
        </p:xfrm>
        <a:graphic>
          <a:graphicData uri="http://schemas.openxmlformats.org/drawingml/2006/table">
            <a:tbl>
              <a:tblPr firstRow="1" firstCol="1" bandRow="1"/>
              <a:tblGrid>
                <a:gridCol w="808397">
                  <a:extLst>
                    <a:ext uri="{9D8B030D-6E8A-4147-A177-3AD203B41FA5}">
                      <a16:colId xmlns:a16="http://schemas.microsoft.com/office/drawing/2014/main" val="3943255686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469341118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081237575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951301859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544560283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487798576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4154900563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600728597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657408914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342163492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784245697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925335826"/>
                    </a:ext>
                  </a:extLst>
                </a:gridCol>
                <a:gridCol w="797899">
                  <a:extLst>
                    <a:ext uri="{9D8B030D-6E8A-4147-A177-3AD203B41FA5}">
                      <a16:colId xmlns:a16="http://schemas.microsoft.com/office/drawing/2014/main" val="2317953918"/>
                    </a:ext>
                  </a:extLst>
                </a:gridCol>
              </a:tblGrid>
              <a:tr h="678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O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P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Q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R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T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W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Y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Z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2650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2C171E-6CD7-4B5F-84FA-CFC95767B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61269"/>
              </p:ext>
            </p:extLst>
          </p:nvPr>
        </p:nvGraphicFramePr>
        <p:xfrm>
          <a:off x="846667" y="3658726"/>
          <a:ext cx="10498663" cy="67888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808397">
                  <a:extLst>
                    <a:ext uri="{9D8B030D-6E8A-4147-A177-3AD203B41FA5}">
                      <a16:colId xmlns:a16="http://schemas.microsoft.com/office/drawing/2014/main" val="2456824569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914916153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4247151008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852986683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474532836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330227517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583137355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68157553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427006083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70264678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83850485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650655051"/>
                    </a:ext>
                  </a:extLst>
                </a:gridCol>
                <a:gridCol w="797899">
                  <a:extLst>
                    <a:ext uri="{9D8B030D-6E8A-4147-A177-3AD203B41FA5}">
                      <a16:colId xmlns:a16="http://schemas.microsoft.com/office/drawing/2014/main" val="226802555"/>
                    </a:ext>
                  </a:extLst>
                </a:gridCol>
              </a:tblGrid>
              <a:tr h="678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0853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C7F557-0A0B-44E6-97E0-D6C5FBE8F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87252"/>
              </p:ext>
            </p:extLst>
          </p:nvPr>
        </p:nvGraphicFramePr>
        <p:xfrm>
          <a:off x="846665" y="5257390"/>
          <a:ext cx="10498663" cy="678889"/>
        </p:xfrm>
        <a:graphic>
          <a:graphicData uri="http://schemas.openxmlformats.org/drawingml/2006/table">
            <a:tbl>
              <a:tblPr firstRow="1" firstCol="1" bandRow="1"/>
              <a:tblGrid>
                <a:gridCol w="808397">
                  <a:extLst>
                    <a:ext uri="{9D8B030D-6E8A-4147-A177-3AD203B41FA5}">
                      <a16:colId xmlns:a16="http://schemas.microsoft.com/office/drawing/2014/main" val="3047355993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16539473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18589651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041585460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648889893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4045433980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3846817655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255651082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826052556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3913462904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126479727"/>
                    </a:ext>
                  </a:extLst>
                </a:gridCol>
                <a:gridCol w="808397">
                  <a:extLst>
                    <a:ext uri="{9D8B030D-6E8A-4147-A177-3AD203B41FA5}">
                      <a16:colId xmlns:a16="http://schemas.microsoft.com/office/drawing/2014/main" val="2507702325"/>
                    </a:ext>
                  </a:extLst>
                </a:gridCol>
                <a:gridCol w="797899">
                  <a:extLst>
                    <a:ext uri="{9D8B030D-6E8A-4147-A177-3AD203B41FA5}">
                      <a16:colId xmlns:a16="http://schemas.microsoft.com/office/drawing/2014/main" val="1960829992"/>
                    </a:ext>
                  </a:extLst>
                </a:gridCol>
              </a:tblGrid>
              <a:tr h="678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13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17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21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23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24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BF9B30"/>
                          </a:solidFill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800" b="1" dirty="0">
                        <a:solidFill>
                          <a:srgbClr val="BF9B3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02107" marR="102107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08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92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1969-B623-49AC-A0E9-A99316A2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to </a:t>
            </a:r>
            <a:r>
              <a:rPr lang="en-GB" dirty="0">
                <a:solidFill>
                  <a:srgbClr val="FF0000"/>
                </a:solidFill>
              </a:rPr>
              <a:t>Encrypt</a:t>
            </a:r>
            <a:r>
              <a:rPr lang="en-GB" dirty="0"/>
              <a:t> a Message Using Caesar Cipher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34B312-47C5-45C6-8392-588739EFD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u="sng" dirty="0"/>
                  <a:t>Step 2:</a:t>
                </a:r>
              </a:p>
              <a:p>
                <a:pPr marL="628650" lvl="1"/>
                <a:r>
                  <a:rPr lang="en-IN" dirty="0"/>
                  <a:t>Encrypt each integer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GB" dirty="0"/>
                  <a:t> to an integer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GB" dirty="0"/>
                  <a:t> by following </a:t>
                </a:r>
                <a:r>
                  <a:rPr lang="en-IN" dirty="0"/>
                  <a:t>congruence relation</a:t>
                </a:r>
                <a:r>
                  <a:rPr lang="en-GB" dirty="0"/>
                  <a:t>.</a:t>
                </a:r>
              </a:p>
              <a:p>
                <a:pPr marL="623888" lvl="1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GB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IN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 </m:t>
                      </m:r>
                      <m:d>
                        <m:dPr>
                          <m:ctrlPr>
                            <a:rPr lang="en-GB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𝐦𝐨𝐝</m:t>
                          </m:r>
                          <m:r>
                            <a:rPr lang="en-GB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  <a:p>
                <a:pPr marL="628650" lvl="1"/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GB" dirty="0"/>
                  <a:t> represents that each letter of given plaintext will be shifted forward by 3 places.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84138"/>
                <a:r>
                  <a:rPr lang="en-GB" b="1" u="sng" dirty="0"/>
                  <a:t>Step 3:</a:t>
                </a:r>
              </a:p>
              <a:p>
                <a:pPr marL="628650" lvl="1"/>
                <a:r>
                  <a:rPr lang="en-GB" dirty="0"/>
                  <a:t>Translate back this </a:t>
                </a:r>
                <a:r>
                  <a:rPr lang="en-IN" dirty="0"/>
                  <a:t>integer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GB" b="1" dirty="0">
                    <a:solidFill>
                      <a:srgbClr val="FF0000"/>
                    </a:solidFill>
                  </a:rPr>
                  <a:t> </a:t>
                </a:r>
                <a:r>
                  <a:rPr lang="en-GB" dirty="0"/>
                  <a:t>to alphabet to </a:t>
                </a:r>
                <a:r>
                  <a:rPr lang="en-IN" dirty="0"/>
                  <a:t>write a ciphertext.</a:t>
                </a:r>
                <a:endParaRPr lang="en-GB" dirty="0"/>
              </a:p>
              <a:p>
                <a:pPr marL="84138"/>
                <a:endParaRPr lang="en-GB" dirty="0"/>
              </a:p>
              <a:p>
                <a:pPr marL="628650" lvl="1"/>
                <a:endParaRPr lang="en-GB" dirty="0"/>
              </a:p>
              <a:p>
                <a:pPr marL="628650" lvl="1"/>
                <a:endParaRPr lang="en-GB" dirty="0"/>
              </a:p>
              <a:p>
                <a:pPr marL="541338" indent="-457200" algn="l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34B312-47C5-45C6-8392-588739EFD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6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D23760-6B80-4C1C-B519-60495B47C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7845"/>
              </p:ext>
            </p:extLst>
          </p:nvPr>
        </p:nvGraphicFramePr>
        <p:xfrm>
          <a:off x="838200" y="3043211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0901111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56147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1618103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9886661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523836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8476550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58522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16E85C2-605B-4CF0-B15C-83820DD4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5"/>
                <a:ext cx="7558669" cy="640828"/>
              </a:xfrm>
            </p:spPr>
            <p:txBody>
              <a:bodyPr/>
              <a:lstStyle/>
              <a:p>
                <a:r>
                  <a:rPr lang="en-IN" dirty="0"/>
                  <a:t>Encrypt a message “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𝐄𝐍𝐄𝐌𝐘</m:t>
                    </m:r>
                  </m:oMath>
                </a14:m>
                <a:r>
                  <a:rPr lang="en-IN" dirty="0"/>
                  <a:t>” using Caesar cipher.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5"/>
                <a:ext cx="7558669" cy="640828"/>
              </a:xfrm>
              <a:blipFill>
                <a:blip r:embed="rId2"/>
                <a:stretch>
                  <a:fillRect l="-1533" r="-1614" b="-180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A2E07F-6F5B-43C1-83D7-62298A588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88078"/>
              </p:ext>
            </p:extLst>
          </p:nvPr>
        </p:nvGraphicFramePr>
        <p:xfrm>
          <a:off x="5033482" y="4636337"/>
          <a:ext cx="7027338" cy="1817672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541105">
                  <a:extLst>
                    <a:ext uri="{9D8B030D-6E8A-4147-A177-3AD203B41FA5}">
                      <a16:colId xmlns:a16="http://schemas.microsoft.com/office/drawing/2014/main" val="2538555144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51978743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0262841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202489008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484666527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1168455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79316429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53113590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913343653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934445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4153651878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905644156"/>
                    </a:ext>
                  </a:extLst>
                </a:gridCol>
                <a:gridCol w="534078">
                  <a:extLst>
                    <a:ext uri="{9D8B030D-6E8A-4147-A177-3AD203B41FA5}">
                      <a16:colId xmlns:a16="http://schemas.microsoft.com/office/drawing/2014/main" val="1984715757"/>
                    </a:ext>
                  </a:extLst>
                </a:gridCol>
              </a:tblGrid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J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K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86155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587766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Q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T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V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W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Z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821219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17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21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0271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00F2C0-9A7B-49A2-AE80-90BA139D6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374014"/>
              </p:ext>
            </p:extLst>
          </p:nvPr>
        </p:nvGraphicFramePr>
        <p:xfrm>
          <a:off x="838200" y="2333572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36424661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637288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482486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839851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7649728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Plaintext</a:t>
                      </a:r>
                      <a:endParaRPr lang="en-IN" sz="2800" b="0" i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26856F-009B-407B-9815-9DD06D12769B}"/>
              </a:ext>
            </a:extLst>
          </p:cNvPr>
          <p:cNvSpPr txBox="1"/>
          <p:nvPr/>
        </p:nvSpPr>
        <p:spPr>
          <a:xfrm>
            <a:off x="2551904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7E3F4-AA9B-49E3-8C25-070710F250B4}"/>
              </a:ext>
            </a:extLst>
          </p:cNvPr>
          <p:cNvSpPr txBox="1"/>
          <p:nvPr/>
        </p:nvSpPr>
        <p:spPr>
          <a:xfrm>
            <a:off x="3276778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308C4-F088-4B60-A50C-D81ABFDC68DF}"/>
              </a:ext>
            </a:extLst>
          </p:cNvPr>
          <p:cNvSpPr txBox="1"/>
          <p:nvPr/>
        </p:nvSpPr>
        <p:spPr>
          <a:xfrm>
            <a:off x="3995302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4AD0BC-F227-44BC-861D-3A0DB2CF754E}"/>
              </a:ext>
            </a:extLst>
          </p:cNvPr>
          <p:cNvSpPr txBox="1"/>
          <p:nvPr/>
        </p:nvSpPr>
        <p:spPr>
          <a:xfrm>
            <a:off x="4713826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12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DED03-B40C-42BA-9587-E60CD64C7462}"/>
              </a:ext>
            </a:extLst>
          </p:cNvPr>
          <p:cNvSpPr txBox="1"/>
          <p:nvPr/>
        </p:nvSpPr>
        <p:spPr>
          <a:xfrm>
            <a:off x="5432350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55AE91-0281-4FCD-8C3E-9AD9E3165072}"/>
              </a:ext>
            </a:extLst>
          </p:cNvPr>
          <p:cNvSpPr/>
          <p:nvPr/>
        </p:nvSpPr>
        <p:spPr>
          <a:xfrm>
            <a:off x="11033124" y="5611133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971BB0-62C2-4D5D-8B9E-1FCD7184752F}"/>
              </a:ext>
            </a:extLst>
          </p:cNvPr>
          <p:cNvSpPr/>
          <p:nvPr/>
        </p:nvSpPr>
        <p:spPr>
          <a:xfrm>
            <a:off x="7242174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9A37B3-5984-4433-9679-CA8A3FFEF9D1}"/>
              </a:ext>
            </a:extLst>
          </p:cNvPr>
          <p:cNvSpPr/>
          <p:nvPr/>
        </p:nvSpPr>
        <p:spPr>
          <a:xfrm>
            <a:off x="11570282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47B4A1-7A96-4D8A-A2DF-23988725AC7A}"/>
              </a:ext>
            </a:extLst>
          </p:cNvPr>
          <p:cNvSpPr/>
          <p:nvPr/>
        </p:nvSpPr>
        <p:spPr>
          <a:xfrm>
            <a:off x="5080921" y="5611133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87492D-DE25-43F0-873D-B5ED80DFAC6B}"/>
                  </a:ext>
                </a:extLst>
              </p:cNvPr>
              <p:cNvSpPr txBox="1"/>
              <p:nvPr/>
            </p:nvSpPr>
            <p:spPr>
              <a:xfrm>
                <a:off x="1" y="1504272"/>
                <a:ext cx="10820400" cy="5956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809625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1"/>
                <a:r>
                  <a:rPr lang="en-IN" dirty="0"/>
                  <a:t>Step 1: Assigning </a:t>
                </a:r>
                <a:r>
                  <a:rPr lang="en-GB" dirty="0"/>
                  <a:t>unique integer </a:t>
                </a:r>
                <a14:m>
                  <m:oMath xmlns:m="http://schemas.openxmlformats.org/officeDocument/2006/math">
                    <m:r>
                      <a:rPr lang="en-GB" dirty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GB" dirty="0"/>
                  <a:t> to each alphabet of given plaintext.</a:t>
                </a:r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87492D-DE25-43F0-873D-B5ED80DFA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04272"/>
                <a:ext cx="10820400" cy="595627"/>
              </a:xfrm>
              <a:prstGeom prst="rect">
                <a:avLst/>
              </a:prstGeom>
              <a:blipFill>
                <a:blip r:embed="rId3"/>
                <a:stretch>
                  <a:fillRect r="-845" b="-278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9" grpId="0"/>
      <p:bldP spid="10" grpId="0"/>
      <p:bldP spid="11" grpId="0"/>
      <p:bldP spid="12" grpId="0" animBg="1"/>
      <p:bldP spid="12" grpId="1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ASD">
            <a:extLst>
              <a:ext uri="{FF2B5EF4-FFF2-40B4-BE49-F238E27FC236}">
                <a16:creationId xmlns:a16="http://schemas.microsoft.com/office/drawing/2014/main" id="{DFC54970-CA42-4E34-8735-64FED5DC9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456616"/>
              </p:ext>
            </p:extLst>
          </p:nvPr>
        </p:nvGraphicFramePr>
        <p:xfrm>
          <a:off x="6780875" y="3752850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28822732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472928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07867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91301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736073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13328079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99543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16E85C2-605B-4CF0-B15C-83820DD4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811675"/>
                <a:ext cx="8240950" cy="540000"/>
              </a:xfrm>
            </p:spPr>
            <p:txBody>
              <a:bodyPr anchor="ctr"/>
              <a:lstStyle/>
              <a:p>
                <a:pPr marL="622300" lvl="1"/>
                <a:r>
                  <a:rPr lang="en-IN" b="1" u="sng" dirty="0"/>
                  <a:t>Step 2:</a:t>
                </a:r>
                <a:r>
                  <a:rPr lang="en-IN" b="1" dirty="0"/>
                  <a:t> </a:t>
                </a:r>
                <a:r>
                  <a:rPr lang="en-IN" dirty="0"/>
                  <a:t>Encryption by using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GB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IN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IN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GB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endParaRPr lang="en-I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11675"/>
                <a:ext cx="8240950" cy="540000"/>
              </a:xfrm>
              <a:blipFill>
                <a:blip r:embed="rId3"/>
                <a:stretch>
                  <a:fillRect t="-3371" r="-222" b="-35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E19851-28AB-41DC-9071-BDEB6FC91E61}"/>
                  </a:ext>
                </a:extLst>
              </p:cNvPr>
              <p:cNvSpPr txBox="1"/>
              <p:nvPr/>
            </p:nvSpPr>
            <p:spPr>
              <a:xfrm>
                <a:off x="577504" y="1708805"/>
                <a:ext cx="29856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+3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E19851-28AB-41DC-9071-BDEB6FC9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4" y="1708805"/>
                <a:ext cx="29856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37F8D5-CFDC-4FD4-852E-E9F348FFFA05}"/>
                  </a:ext>
                </a:extLst>
              </p:cNvPr>
              <p:cNvSpPr txBox="1"/>
              <p:nvPr/>
            </p:nvSpPr>
            <p:spPr>
              <a:xfrm>
                <a:off x="5682074" y="1708805"/>
                <a:ext cx="899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7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37F8D5-CFDC-4FD4-852E-E9F348FFF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74" y="1708805"/>
                <a:ext cx="8996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AD1B0F9-D5C4-479C-9DEA-BEDA0F3EB959}"/>
              </a:ext>
            </a:extLst>
          </p:cNvPr>
          <p:cNvSpPr txBox="1"/>
          <p:nvPr/>
        </p:nvSpPr>
        <p:spPr>
          <a:xfrm>
            <a:off x="8487435" y="3853324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BECD61-9545-4C15-B2B0-BD034D676C03}"/>
              </a:ext>
            </a:extLst>
          </p:cNvPr>
          <p:cNvSpPr txBox="1"/>
          <p:nvPr/>
        </p:nvSpPr>
        <p:spPr>
          <a:xfrm>
            <a:off x="9205959" y="3853324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16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6542D-9919-4939-BE38-F66CBFCDF00F}"/>
              </a:ext>
            </a:extLst>
          </p:cNvPr>
          <p:cNvSpPr txBox="1"/>
          <p:nvPr/>
        </p:nvSpPr>
        <p:spPr>
          <a:xfrm>
            <a:off x="9924483" y="3853324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978361-E9E9-45E4-AF23-C8EDDF4A2046}"/>
              </a:ext>
            </a:extLst>
          </p:cNvPr>
          <p:cNvSpPr txBox="1"/>
          <p:nvPr/>
        </p:nvSpPr>
        <p:spPr>
          <a:xfrm>
            <a:off x="10646492" y="3853324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15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592585-D5E2-40B0-9317-72B95F2D448E}"/>
              </a:ext>
            </a:extLst>
          </p:cNvPr>
          <p:cNvSpPr txBox="1"/>
          <p:nvPr/>
        </p:nvSpPr>
        <p:spPr>
          <a:xfrm>
            <a:off x="11366591" y="3853324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8D4C98-8BDD-4F2C-B7E6-8538EB719F40}"/>
                  </a:ext>
                </a:extLst>
              </p:cNvPr>
              <p:cNvSpPr txBox="1"/>
              <p:nvPr/>
            </p:nvSpPr>
            <p:spPr>
              <a:xfrm>
                <a:off x="3412656" y="1708805"/>
                <a:ext cx="2419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7</m:t>
                      </m:r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8D4C98-8BDD-4F2C-B7E6-8538EB71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656" y="1708805"/>
                <a:ext cx="24199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6DF2E2D-C409-4BD0-93D0-46E8185DC93A}"/>
                  </a:ext>
                </a:extLst>
              </p:cNvPr>
              <p:cNvSpPr txBox="1"/>
              <p:nvPr/>
            </p:nvSpPr>
            <p:spPr>
              <a:xfrm>
                <a:off x="577504" y="2607431"/>
                <a:ext cx="29856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13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+3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6DF2E2D-C409-4BD0-93D0-46E8185D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4" y="2607431"/>
                <a:ext cx="29856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E05BA2-5FEE-4A3D-A7F3-3037527F3210}"/>
                  </a:ext>
                </a:extLst>
              </p:cNvPr>
              <p:cNvSpPr txBox="1"/>
              <p:nvPr/>
            </p:nvSpPr>
            <p:spPr>
              <a:xfrm>
                <a:off x="5682075" y="2607431"/>
                <a:ext cx="899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16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8E05BA2-5FEE-4A3D-A7F3-3037527F3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75" y="2607431"/>
                <a:ext cx="89968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4A0E88-14DC-4710-B3C0-534BC7AF1CD9}"/>
                  </a:ext>
                </a:extLst>
              </p:cNvPr>
              <p:cNvSpPr txBox="1"/>
              <p:nvPr/>
            </p:nvSpPr>
            <p:spPr>
              <a:xfrm>
                <a:off x="3412656" y="2607431"/>
                <a:ext cx="2419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16</m:t>
                      </m:r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4A0E88-14DC-4710-B3C0-534BC7AF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656" y="2607431"/>
                <a:ext cx="241993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415977C-9719-4295-8ECE-F6146C8955C9}"/>
                  </a:ext>
                </a:extLst>
              </p:cNvPr>
              <p:cNvSpPr txBox="1"/>
              <p:nvPr/>
            </p:nvSpPr>
            <p:spPr>
              <a:xfrm>
                <a:off x="577504" y="3526101"/>
                <a:ext cx="29856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12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+3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415977C-9719-4295-8ECE-F6146C895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4" y="3526101"/>
                <a:ext cx="298567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9FD075-5B9F-43F3-944F-2E1BC7597A32}"/>
                  </a:ext>
                </a:extLst>
              </p:cNvPr>
              <p:cNvSpPr txBox="1"/>
              <p:nvPr/>
            </p:nvSpPr>
            <p:spPr>
              <a:xfrm>
                <a:off x="5682074" y="3526101"/>
                <a:ext cx="899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15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9FD075-5B9F-43F3-944F-2E1BC759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74" y="3526101"/>
                <a:ext cx="89968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097CDCA-B29B-4114-B60F-0E81821D3A65}"/>
                  </a:ext>
                </a:extLst>
              </p:cNvPr>
              <p:cNvSpPr txBox="1"/>
              <p:nvPr/>
            </p:nvSpPr>
            <p:spPr>
              <a:xfrm>
                <a:off x="3430622" y="3526101"/>
                <a:ext cx="2419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15</m:t>
                      </m:r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097CDCA-B29B-4114-B60F-0E81821D3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22" y="3526101"/>
                <a:ext cx="241993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6C901A-1AC5-479C-8507-491AD047B648}"/>
                  </a:ext>
                </a:extLst>
              </p:cNvPr>
              <p:cNvSpPr txBox="1"/>
              <p:nvPr/>
            </p:nvSpPr>
            <p:spPr>
              <a:xfrm>
                <a:off x="577504" y="4424728"/>
                <a:ext cx="29856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24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+3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6C901A-1AC5-479C-8507-491AD047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4" y="4424728"/>
                <a:ext cx="298567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DAFF476-732D-4D9B-A46B-84980473EDAE}"/>
                  </a:ext>
                </a:extLst>
              </p:cNvPr>
              <p:cNvSpPr txBox="1"/>
              <p:nvPr/>
            </p:nvSpPr>
            <p:spPr>
              <a:xfrm>
                <a:off x="3430622" y="4424728"/>
                <a:ext cx="2419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27</m:t>
                      </m:r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DAFF476-732D-4D9B-A46B-84980473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22" y="4424728"/>
                <a:ext cx="24199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C438B4A-53BE-4651-BF05-762DE8BA0577}"/>
                  </a:ext>
                </a:extLst>
              </p:cNvPr>
              <p:cNvSpPr txBox="1"/>
              <p:nvPr/>
            </p:nvSpPr>
            <p:spPr>
              <a:xfrm>
                <a:off x="3412656" y="5172128"/>
                <a:ext cx="38845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26⋅1+</m:t>
                          </m:r>
                          <m:r>
                            <a:rPr lang="en-I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𝟏</m:t>
                          </m:r>
                        </m:e>
                      </m:d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C438B4A-53BE-4651-BF05-762DE8BA0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656" y="5172128"/>
                <a:ext cx="388457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2013E02-A479-4961-A2DC-ECA9C514A397}"/>
                  </a:ext>
                </a:extLst>
              </p:cNvPr>
              <p:cNvSpPr txBox="1"/>
              <p:nvPr/>
            </p:nvSpPr>
            <p:spPr>
              <a:xfrm>
                <a:off x="7071791" y="5172128"/>
                <a:ext cx="8257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da-DK" sz="2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2013E02-A479-4961-A2DC-ECA9C514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791" y="5172128"/>
                <a:ext cx="8257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510C26C3-00D7-4E19-B9D0-46A4E41B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49985"/>
              </p:ext>
            </p:extLst>
          </p:nvPr>
        </p:nvGraphicFramePr>
        <p:xfrm>
          <a:off x="6780875" y="3043211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0901111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56147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1618103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9886661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523836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8476550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585222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76787690-0BB6-4B66-B3AF-CF3BE3B48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45898"/>
              </p:ext>
            </p:extLst>
          </p:nvPr>
        </p:nvGraphicFramePr>
        <p:xfrm>
          <a:off x="6780875" y="2333572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36424661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637288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482486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839851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7649728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Plaintext</a:t>
                      </a:r>
                      <a:endParaRPr lang="en-IN" sz="2800" b="0" i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78CAEF00-CBDE-430F-9F7E-5CB0591CE1F3}"/>
              </a:ext>
            </a:extLst>
          </p:cNvPr>
          <p:cNvSpPr txBox="1"/>
          <p:nvPr/>
        </p:nvSpPr>
        <p:spPr>
          <a:xfrm>
            <a:off x="8504145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803473-922C-4518-A9D7-9B2E1D5A367D}"/>
              </a:ext>
            </a:extLst>
          </p:cNvPr>
          <p:cNvSpPr txBox="1"/>
          <p:nvPr/>
        </p:nvSpPr>
        <p:spPr>
          <a:xfrm>
            <a:off x="9229019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A232A07-1D5A-42E0-AB7B-6EC1830AD269}"/>
              </a:ext>
            </a:extLst>
          </p:cNvPr>
          <p:cNvSpPr txBox="1"/>
          <p:nvPr/>
        </p:nvSpPr>
        <p:spPr>
          <a:xfrm>
            <a:off x="9947543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163064-FF91-4041-8B5A-0A5D136CD143}"/>
              </a:ext>
            </a:extLst>
          </p:cNvPr>
          <p:cNvSpPr txBox="1"/>
          <p:nvPr/>
        </p:nvSpPr>
        <p:spPr>
          <a:xfrm>
            <a:off x="10666067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12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5448BA-D8CC-4E4D-BDC3-717AE92F4034}"/>
              </a:ext>
            </a:extLst>
          </p:cNvPr>
          <p:cNvSpPr txBox="1"/>
          <p:nvPr/>
        </p:nvSpPr>
        <p:spPr>
          <a:xfrm>
            <a:off x="11384591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97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26" grpId="0"/>
      <p:bldP spid="48" grpId="0"/>
      <p:bldP spid="49" grpId="0"/>
      <p:bldP spid="50" grpId="0"/>
      <p:bldP spid="51" grpId="0"/>
      <p:bldP spid="52" grpId="0"/>
      <p:bldP spid="58" grpId="0"/>
      <p:bldP spid="64" grpId="0"/>
      <p:bldP spid="65" grpId="0"/>
      <p:bldP spid="66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91" grpId="0"/>
      <p:bldP spid="92" grpId="0"/>
      <p:bldP spid="93" grpId="0"/>
      <p:bldP spid="94" grpId="0"/>
      <p:bldP spid="9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4D6002F-9750-4DD4-8AD0-B0E2B59B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699521"/>
              </p:ext>
            </p:extLst>
          </p:nvPr>
        </p:nvGraphicFramePr>
        <p:xfrm>
          <a:off x="869791" y="2395636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36424661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637288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482486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839851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7649728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Ciphertext</a:t>
                      </a:r>
                      <a:endParaRPr lang="en-IN" sz="2800" b="0" i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16E85C2-605B-4CF0-B15C-83820DD4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6244D-4115-4774-96CE-768A6FA7C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1675"/>
            <a:ext cx="10084875" cy="540000"/>
          </a:xfrm>
        </p:spPr>
        <p:txBody>
          <a:bodyPr anchor="ctr"/>
          <a:lstStyle/>
          <a:p>
            <a:pPr marL="622300" lvl="1"/>
            <a:r>
              <a:rPr lang="en-GB" b="1" u="sng" dirty="0"/>
              <a:t>Step 3:</a:t>
            </a:r>
            <a:r>
              <a:rPr lang="en-GB" dirty="0"/>
              <a:t> Translating this integer </a:t>
            </a:r>
            <a:r>
              <a:rPr lang="en-GB" dirty="0">
                <a:solidFill>
                  <a:srgbClr val="FF0000"/>
                </a:solidFill>
              </a:rPr>
              <a:t>𝐜</a:t>
            </a:r>
            <a:r>
              <a:rPr lang="en-GB" dirty="0"/>
              <a:t> to alphabet to write a ciphertext.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A2E07F-6F5B-43C1-83D7-62298A588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186621"/>
              </p:ext>
            </p:extLst>
          </p:nvPr>
        </p:nvGraphicFramePr>
        <p:xfrm>
          <a:off x="5033482" y="4636337"/>
          <a:ext cx="7027338" cy="1817672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541105">
                  <a:extLst>
                    <a:ext uri="{9D8B030D-6E8A-4147-A177-3AD203B41FA5}">
                      <a16:colId xmlns:a16="http://schemas.microsoft.com/office/drawing/2014/main" val="2538555144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51978743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0262841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202489008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484666527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1168455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79316429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53113590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913343653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934445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4153651878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905644156"/>
                    </a:ext>
                  </a:extLst>
                </a:gridCol>
                <a:gridCol w="534078">
                  <a:extLst>
                    <a:ext uri="{9D8B030D-6E8A-4147-A177-3AD203B41FA5}">
                      <a16:colId xmlns:a16="http://schemas.microsoft.com/office/drawing/2014/main" val="1984715757"/>
                    </a:ext>
                  </a:extLst>
                </a:gridCol>
              </a:tblGrid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J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K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86155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587766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Q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T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V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W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Z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821219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17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21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027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C2A3D62-D5D6-4E36-A708-F273F20B6F3D}"/>
              </a:ext>
            </a:extLst>
          </p:cNvPr>
          <p:cNvSpPr txBox="1"/>
          <p:nvPr/>
        </p:nvSpPr>
        <p:spPr>
          <a:xfrm>
            <a:off x="2583149" y="248927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H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8DA6B-FB95-4E96-B843-C90E01F5935C}"/>
              </a:ext>
            </a:extLst>
          </p:cNvPr>
          <p:cNvSpPr txBox="1"/>
          <p:nvPr/>
        </p:nvSpPr>
        <p:spPr>
          <a:xfrm>
            <a:off x="3302962" y="248927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Q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E0406-EE4B-49D6-95A2-50F2F3E469AA}"/>
              </a:ext>
            </a:extLst>
          </p:cNvPr>
          <p:cNvSpPr txBox="1"/>
          <p:nvPr/>
        </p:nvSpPr>
        <p:spPr>
          <a:xfrm>
            <a:off x="4018434" y="248927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H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37E294-5BEC-4CE2-A3C2-51EA82A493C7}"/>
              </a:ext>
            </a:extLst>
          </p:cNvPr>
          <p:cNvSpPr txBox="1"/>
          <p:nvPr/>
        </p:nvSpPr>
        <p:spPr>
          <a:xfrm>
            <a:off x="4741133" y="248927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P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4A2071-C03E-468D-9F5E-0A7F9120D130}"/>
              </a:ext>
            </a:extLst>
          </p:cNvPr>
          <p:cNvSpPr txBox="1"/>
          <p:nvPr/>
        </p:nvSpPr>
        <p:spPr>
          <a:xfrm>
            <a:off x="5459657" y="248927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B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72118C-6F25-4EB6-A1A5-F276D2EBDAA3}"/>
              </a:ext>
            </a:extLst>
          </p:cNvPr>
          <p:cNvSpPr/>
          <p:nvPr/>
        </p:nvSpPr>
        <p:spPr>
          <a:xfrm>
            <a:off x="8870949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7E51230-213D-45F6-BAEA-1CD12E96C7C6}"/>
              </a:ext>
            </a:extLst>
          </p:cNvPr>
          <p:cNvSpPr/>
          <p:nvPr/>
        </p:nvSpPr>
        <p:spPr>
          <a:xfrm>
            <a:off x="6706393" y="5611133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4B308C-21AC-45A3-96F2-63539E2DA379}"/>
              </a:ext>
            </a:extLst>
          </p:cNvPr>
          <p:cNvSpPr/>
          <p:nvPr/>
        </p:nvSpPr>
        <p:spPr>
          <a:xfrm>
            <a:off x="5622131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EB56E66-5A13-4980-B5B1-FE18B7A57AB5}"/>
              </a:ext>
            </a:extLst>
          </p:cNvPr>
          <p:cNvSpPr/>
          <p:nvPr/>
        </p:nvSpPr>
        <p:spPr>
          <a:xfrm>
            <a:off x="6161791" y="5611133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9DC4F-5B84-42EB-A7BB-741A98F8CE2D}"/>
                  </a:ext>
                </a:extLst>
              </p:cNvPr>
              <p:cNvSpPr txBox="1"/>
              <p:nvPr/>
            </p:nvSpPr>
            <p:spPr>
              <a:xfrm>
                <a:off x="862140" y="3364109"/>
                <a:ext cx="60271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encrypted message is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HQHPB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”.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9DC4F-5B84-42EB-A7BB-741A98F8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0" y="3364109"/>
                <a:ext cx="6027171" cy="523220"/>
              </a:xfrm>
              <a:prstGeom prst="rect">
                <a:avLst/>
              </a:prstGeom>
              <a:blipFill>
                <a:blip r:embed="rId2"/>
                <a:stretch>
                  <a:fillRect l="-20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DD5D550-5C52-41CE-A1EE-738B0B9B52F4}"/>
              </a:ext>
            </a:extLst>
          </p:cNvPr>
          <p:cNvSpPr txBox="1"/>
          <p:nvPr/>
        </p:nvSpPr>
        <p:spPr>
          <a:xfrm>
            <a:off x="2576351" y="1786471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4863CE-1F79-4DFC-8725-99D296D7B25E}"/>
              </a:ext>
            </a:extLst>
          </p:cNvPr>
          <p:cNvSpPr txBox="1"/>
          <p:nvPr/>
        </p:nvSpPr>
        <p:spPr>
          <a:xfrm>
            <a:off x="3294875" y="1786471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16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73187B-49DB-4C6F-98B0-35E38D704740}"/>
              </a:ext>
            </a:extLst>
          </p:cNvPr>
          <p:cNvSpPr txBox="1"/>
          <p:nvPr/>
        </p:nvSpPr>
        <p:spPr>
          <a:xfrm>
            <a:off x="4013399" y="1786471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7317E3-D575-45AD-88F9-4D1080B69132}"/>
              </a:ext>
            </a:extLst>
          </p:cNvPr>
          <p:cNvSpPr txBox="1"/>
          <p:nvPr/>
        </p:nvSpPr>
        <p:spPr>
          <a:xfrm>
            <a:off x="4735408" y="1786471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15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DE52D2-C318-4B36-9270-DBDA20DD20E0}"/>
              </a:ext>
            </a:extLst>
          </p:cNvPr>
          <p:cNvSpPr txBox="1"/>
          <p:nvPr/>
        </p:nvSpPr>
        <p:spPr>
          <a:xfrm>
            <a:off x="5455507" y="1786471"/>
            <a:ext cx="6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graphicFrame>
        <p:nvGraphicFramePr>
          <p:cNvPr id="29" name="ASD">
            <a:extLst>
              <a:ext uri="{FF2B5EF4-FFF2-40B4-BE49-F238E27FC236}">
                <a16:creationId xmlns:a16="http://schemas.microsoft.com/office/drawing/2014/main" id="{07A0F74D-C60A-4B5A-817C-107D0FCEA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44281"/>
              </p:ext>
            </p:extLst>
          </p:nvPr>
        </p:nvGraphicFramePr>
        <p:xfrm>
          <a:off x="869791" y="1693261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28822732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472928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07867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91301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736073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13328079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995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49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7" grpId="0"/>
      <p:bldP spid="18" grpId="0"/>
      <p:bldP spid="21" grpId="0"/>
      <p:bldP spid="22" grpId="0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0CEE-5934-459A-96C8-610519CB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to </a:t>
            </a:r>
            <a:r>
              <a:rPr lang="en-GB" dirty="0">
                <a:solidFill>
                  <a:srgbClr val="FF0000"/>
                </a:solidFill>
              </a:rPr>
              <a:t>Decrypt</a:t>
            </a:r>
            <a:r>
              <a:rPr lang="en-GB" dirty="0"/>
              <a:t> a Message Using Caesar Cipher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7BD86-38AC-42ED-85DA-2AFE8792A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u="sng" dirty="0"/>
                  <a:t>Step 1:</a:t>
                </a:r>
              </a:p>
              <a:p>
                <a:pPr marL="622300" lvl="1"/>
                <a:r>
                  <a:rPr lang="en-GB" dirty="0"/>
                  <a:t>Assign unique integer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GB" dirty="0"/>
                  <a:t> to each alphabet of given ciphertext.</a:t>
                </a:r>
                <a:endParaRPr lang="en-IN" dirty="0"/>
              </a:p>
              <a:p>
                <a:pPr marL="0" indent="0">
                  <a:buNone/>
                </a:pPr>
                <a:endParaRPr lang="en-IN" sz="1800" b="1" u="sng" dirty="0"/>
              </a:p>
              <a:p>
                <a:pPr marL="77788"/>
                <a:r>
                  <a:rPr lang="en-IN" b="1" u="sng" dirty="0"/>
                  <a:t>Step 2:</a:t>
                </a:r>
              </a:p>
              <a:p>
                <a:pPr marL="628650" lvl="1"/>
                <a:r>
                  <a:rPr lang="en-IN" dirty="0"/>
                  <a:t>Decrypt each integer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GB" dirty="0"/>
                  <a:t> to an integer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GB" dirty="0"/>
                  <a:t> by following </a:t>
                </a:r>
                <a:r>
                  <a:rPr lang="en-IN" dirty="0"/>
                  <a:t>congruence relation</a:t>
                </a:r>
                <a:r>
                  <a:rPr lang="en-GB" dirty="0"/>
                  <a:t>.</a:t>
                </a:r>
              </a:p>
              <a:p>
                <a:pPr marL="6270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GB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IN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 </m:t>
                      </m:r>
                      <m:d>
                        <m:dPr>
                          <m:ctrlPr>
                            <a:rPr lang="en-GB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𝐦𝐨𝐝</m:t>
                          </m:r>
                          <m:r>
                            <a:rPr lang="en-GB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  <a:p>
                <a:pPr marL="0" indent="0">
                  <a:buNone/>
                </a:pPr>
                <a:endParaRPr lang="en-IN" sz="1800" b="1" u="sng" dirty="0"/>
              </a:p>
              <a:p>
                <a:pPr marL="84138"/>
                <a:r>
                  <a:rPr lang="en-IN" b="1" u="sng" dirty="0"/>
                  <a:t>Step 3:</a:t>
                </a:r>
                <a:endParaRPr lang="en-GB" dirty="0"/>
              </a:p>
              <a:p>
                <a:pPr marL="628650" lvl="1"/>
                <a:r>
                  <a:rPr lang="en-GB" dirty="0"/>
                  <a:t>Translate back this </a:t>
                </a:r>
                <a:r>
                  <a:rPr lang="en-IN" dirty="0"/>
                  <a:t>integer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GB" b="1" dirty="0">
                    <a:solidFill>
                      <a:srgbClr val="FF0000"/>
                    </a:solidFill>
                  </a:rPr>
                  <a:t> </a:t>
                </a:r>
                <a:r>
                  <a:rPr lang="en-GB" dirty="0"/>
                  <a:t>to alphabet to </a:t>
                </a:r>
                <a:r>
                  <a:rPr lang="en-IN" dirty="0"/>
                  <a:t>write a plaintext.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7BD86-38AC-42ED-85DA-2AFE8792A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97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65709" cy="2852737"/>
          </a:xfrm>
        </p:spPr>
        <p:txBody>
          <a:bodyPr/>
          <a:lstStyle/>
          <a:p>
            <a:r>
              <a:rPr lang="en-IN" dirty="0"/>
              <a:t>Method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Principle of Mathematical Induction</a:t>
            </a:r>
          </a:p>
        </p:txBody>
      </p:sp>
    </p:spTree>
    <p:extLst>
      <p:ext uri="{BB962C8B-B14F-4D97-AF65-F5344CB8AC3E}">
        <p14:creationId xmlns:p14="http://schemas.microsoft.com/office/powerpoint/2010/main" val="862061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D23760-6B80-4C1C-B519-60495B47C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90045"/>
              </p:ext>
            </p:extLst>
          </p:nvPr>
        </p:nvGraphicFramePr>
        <p:xfrm>
          <a:off x="971550" y="3043211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0901111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56147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1618103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9886661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523836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8476550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58522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16E85C2-605B-4CF0-B15C-83820DD4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Decrypt a message “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𝐂𝐇𝐄𝐔𝐃</m:t>
                    </m:r>
                  </m:oMath>
                </a14:m>
                <a:r>
                  <a:rPr lang="en-IN" dirty="0"/>
                  <a:t>” using Caesar cipher.</a:t>
                </a:r>
              </a:p>
              <a:p>
                <a:pPr marL="622300" lvl="1"/>
                <a:r>
                  <a:rPr lang="en-IN" b="1" u="sng" dirty="0"/>
                  <a:t>Step 1:</a:t>
                </a:r>
                <a:r>
                  <a:rPr lang="en-IN" b="1" dirty="0"/>
                  <a:t> </a:t>
                </a:r>
                <a:r>
                  <a:rPr lang="en-IN" dirty="0"/>
                  <a:t>Assigning </a:t>
                </a:r>
                <a:r>
                  <a:rPr lang="en-GB" dirty="0"/>
                  <a:t>unique integer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GB" dirty="0"/>
                  <a:t> to each alphabet of given ciphertext.</a:t>
                </a:r>
                <a:endParaRPr lang="en-I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A2E07F-6F5B-43C1-83D7-62298A588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465650"/>
              </p:ext>
            </p:extLst>
          </p:nvPr>
        </p:nvGraphicFramePr>
        <p:xfrm>
          <a:off x="5033482" y="4636337"/>
          <a:ext cx="7027338" cy="1817672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541105">
                  <a:extLst>
                    <a:ext uri="{9D8B030D-6E8A-4147-A177-3AD203B41FA5}">
                      <a16:colId xmlns:a16="http://schemas.microsoft.com/office/drawing/2014/main" val="2538555144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51978743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0262841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202489008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484666527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1168455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79316429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53113590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913343653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934445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4153651878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905644156"/>
                    </a:ext>
                  </a:extLst>
                </a:gridCol>
                <a:gridCol w="534078">
                  <a:extLst>
                    <a:ext uri="{9D8B030D-6E8A-4147-A177-3AD203B41FA5}">
                      <a16:colId xmlns:a16="http://schemas.microsoft.com/office/drawing/2014/main" val="1984715757"/>
                    </a:ext>
                  </a:extLst>
                </a:gridCol>
              </a:tblGrid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J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K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86155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587766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Q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T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V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W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Z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821219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17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21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0271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00F2C0-9A7B-49A2-AE80-90BA139D6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07719"/>
              </p:ext>
            </p:extLst>
          </p:nvPr>
        </p:nvGraphicFramePr>
        <p:xfrm>
          <a:off x="971550" y="2333572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36424661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637288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482486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839851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7649728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i="0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Ciphertext</a:t>
                      </a:r>
                      <a:endParaRPr lang="en-IN" sz="2800" b="0" i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26856F-009B-407B-9815-9DD06D12769B}"/>
              </a:ext>
            </a:extLst>
          </p:cNvPr>
          <p:cNvSpPr txBox="1"/>
          <p:nvPr/>
        </p:nvSpPr>
        <p:spPr>
          <a:xfrm>
            <a:off x="2685052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7E3F4-AA9B-49E3-8C25-070710F250B4}"/>
              </a:ext>
            </a:extLst>
          </p:cNvPr>
          <p:cNvSpPr txBox="1"/>
          <p:nvPr/>
        </p:nvSpPr>
        <p:spPr>
          <a:xfrm>
            <a:off x="3406004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308C4-F088-4B60-A50C-D81ABFDC68DF}"/>
              </a:ext>
            </a:extLst>
          </p:cNvPr>
          <p:cNvSpPr txBox="1"/>
          <p:nvPr/>
        </p:nvSpPr>
        <p:spPr>
          <a:xfrm>
            <a:off x="4126956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4AD0BC-F227-44BC-861D-3A0DB2CF754E}"/>
              </a:ext>
            </a:extLst>
          </p:cNvPr>
          <p:cNvSpPr txBox="1"/>
          <p:nvPr/>
        </p:nvSpPr>
        <p:spPr>
          <a:xfrm>
            <a:off x="4847908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20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DED03-B40C-42BA-9587-E60CD64C7462}"/>
              </a:ext>
            </a:extLst>
          </p:cNvPr>
          <p:cNvSpPr txBox="1"/>
          <p:nvPr/>
        </p:nvSpPr>
        <p:spPr>
          <a:xfrm>
            <a:off x="5568861" y="3129156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3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55AE91-0281-4FCD-8C3E-9AD9E3165072}"/>
              </a:ext>
            </a:extLst>
          </p:cNvPr>
          <p:cNvSpPr/>
          <p:nvPr/>
        </p:nvSpPr>
        <p:spPr>
          <a:xfrm>
            <a:off x="8870949" y="5611133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971BB0-62C2-4D5D-8B9E-1FCD7184752F}"/>
              </a:ext>
            </a:extLst>
          </p:cNvPr>
          <p:cNvSpPr/>
          <p:nvPr/>
        </p:nvSpPr>
        <p:spPr>
          <a:xfrm>
            <a:off x="6163135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9A37B3-5984-4433-9679-CA8A3FFEF9D1}"/>
              </a:ext>
            </a:extLst>
          </p:cNvPr>
          <p:cNvSpPr/>
          <p:nvPr/>
        </p:nvSpPr>
        <p:spPr>
          <a:xfrm>
            <a:off x="7248044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47B4A1-7A96-4D8A-A2DF-23988725AC7A}"/>
              </a:ext>
            </a:extLst>
          </p:cNvPr>
          <p:cNvSpPr/>
          <p:nvPr/>
        </p:nvSpPr>
        <p:spPr>
          <a:xfrm>
            <a:off x="6702101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A9A930-C5E2-4EE6-82E5-58E438FE73FD}"/>
              </a:ext>
            </a:extLst>
          </p:cNvPr>
          <p:cNvSpPr/>
          <p:nvPr/>
        </p:nvSpPr>
        <p:spPr>
          <a:xfrm>
            <a:off x="8870948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04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9" grpId="0"/>
      <p:bldP spid="10" grpId="0"/>
      <p:bldP spid="11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85C2-605B-4CF0-B15C-83820DD4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5"/>
                <a:ext cx="11929641" cy="593642"/>
              </a:xfrm>
            </p:spPr>
            <p:txBody>
              <a:bodyPr/>
              <a:lstStyle/>
              <a:p>
                <a:pPr marL="622300" lvl="1"/>
                <a:r>
                  <a:rPr lang="en-IN" b="1" u="sng" dirty="0"/>
                  <a:t>Step 2:</a:t>
                </a:r>
                <a:r>
                  <a:rPr lang="en-IN" b="1" dirty="0"/>
                  <a:t> </a:t>
                </a:r>
                <a:r>
                  <a:rPr lang="en-IN" dirty="0"/>
                  <a:t>Decryption by using </a:t>
                </a:r>
                <a14:m>
                  <m:oMath xmlns:m="http://schemas.openxmlformats.org/officeDocument/2006/math">
                    <m:r>
                      <a:rPr lang="en-IN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GB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  <m:r>
                          <a:rPr lang="en-GB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IN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GB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endParaRPr lang="en-I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5"/>
                <a:ext cx="11929641" cy="593642"/>
              </a:xfrm>
              <a:blipFill>
                <a:blip r:embed="rId3"/>
                <a:stretch>
                  <a:fillRect b="-278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E19851-28AB-41DC-9071-BDEB6FC91E61}"/>
                  </a:ext>
                </a:extLst>
              </p:cNvPr>
              <p:cNvSpPr txBox="1"/>
              <p:nvPr/>
            </p:nvSpPr>
            <p:spPr>
              <a:xfrm>
                <a:off x="441270" y="1599781"/>
                <a:ext cx="29856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  <m:r>
                            <a:rPr lang="en-GB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E19851-28AB-41DC-9071-BDEB6FC9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70" y="1599781"/>
                <a:ext cx="29856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A66488-0355-4FE9-B5B1-1C49B3FCD5AA}"/>
                  </a:ext>
                </a:extLst>
              </p:cNvPr>
              <p:cNvSpPr txBox="1"/>
              <p:nvPr/>
            </p:nvSpPr>
            <p:spPr>
              <a:xfrm>
                <a:off x="441270" y="3520655"/>
                <a:ext cx="29856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7</m:t>
                          </m:r>
                          <m:r>
                            <a:rPr lang="en-GB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A66488-0355-4FE9-B5B1-1C49B3FC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70" y="3520655"/>
                <a:ext cx="298567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6D9B21-967C-4BB5-9425-828AF7EE0A77}"/>
                  </a:ext>
                </a:extLst>
              </p:cNvPr>
              <p:cNvSpPr txBox="1"/>
              <p:nvPr/>
            </p:nvSpPr>
            <p:spPr>
              <a:xfrm>
                <a:off x="411413" y="4302601"/>
                <a:ext cx="3045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  <m:r>
                            <a:rPr lang="en-GB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6D9B21-967C-4BB5-9425-828AF7EE0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3" y="4302601"/>
                <a:ext cx="30453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A5B8FB-42DD-4E8C-BB57-BDBD4F9CCED6}"/>
                  </a:ext>
                </a:extLst>
              </p:cNvPr>
              <p:cNvSpPr txBox="1"/>
              <p:nvPr/>
            </p:nvSpPr>
            <p:spPr>
              <a:xfrm>
                <a:off x="411413" y="5084547"/>
                <a:ext cx="3045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20</m:t>
                          </m:r>
                          <m:r>
                            <a:rPr lang="en-GB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A5B8FB-42DD-4E8C-BB57-BDBD4F9C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3" y="5084547"/>
                <a:ext cx="304538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E58EC-3865-4FC8-8102-69AB0E77ED39}"/>
                  </a:ext>
                </a:extLst>
              </p:cNvPr>
              <p:cNvSpPr txBox="1"/>
              <p:nvPr/>
            </p:nvSpPr>
            <p:spPr>
              <a:xfrm>
                <a:off x="411413" y="5866493"/>
                <a:ext cx="3045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  <m:r>
                            <a:rPr lang="en-GB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E58EC-3865-4FC8-8102-69AB0E77E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3" y="5866493"/>
                <a:ext cx="30453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37F8D5-CFDC-4FD4-852E-E9F348FFFA05}"/>
                  </a:ext>
                </a:extLst>
              </p:cNvPr>
              <p:cNvSpPr txBox="1"/>
              <p:nvPr/>
            </p:nvSpPr>
            <p:spPr>
              <a:xfrm>
                <a:off x="5562348" y="2730726"/>
                <a:ext cx="899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25</m:t>
                      </m:r>
                    </m:oMath>
                  </m:oMathPara>
                </a14:m>
                <a:endParaRPr lang="da-DK" sz="2800" strike="noStrike" dirty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37F8D5-CFDC-4FD4-852E-E9F348FFF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348" y="2730726"/>
                <a:ext cx="89968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6D6A5C-D39B-4719-8793-DFFD9D09FF7A}"/>
                  </a:ext>
                </a:extLst>
              </p:cNvPr>
              <p:cNvSpPr txBox="1"/>
              <p:nvPr/>
            </p:nvSpPr>
            <p:spPr>
              <a:xfrm>
                <a:off x="5631021" y="3520655"/>
                <a:ext cx="8996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4</m:t>
                      </m:r>
                    </m:oMath>
                  </m:oMathPara>
                </a14:m>
                <a:endParaRPr lang="da-DK" sz="2800" strike="noStrike" dirty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6D6A5C-D39B-4719-8793-DFFD9D09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21" y="3520655"/>
                <a:ext cx="89968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52C74E-C02F-443B-BB61-53C19A248409}"/>
                  </a:ext>
                </a:extLst>
              </p:cNvPr>
              <p:cNvSpPr txBox="1"/>
              <p:nvPr/>
            </p:nvSpPr>
            <p:spPr>
              <a:xfrm>
                <a:off x="5631021" y="4302601"/>
                <a:ext cx="8996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da-DK" sz="2800" strike="noStrike" dirty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52C74E-C02F-443B-BB61-53C19A24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21" y="4302601"/>
                <a:ext cx="8996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F2DDD3-3142-45B1-841D-CF81EA554306}"/>
                  </a:ext>
                </a:extLst>
              </p:cNvPr>
              <p:cNvSpPr txBox="1"/>
              <p:nvPr/>
            </p:nvSpPr>
            <p:spPr>
              <a:xfrm>
                <a:off x="5631020" y="5084547"/>
                <a:ext cx="899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17</m:t>
                      </m:r>
                    </m:oMath>
                  </m:oMathPara>
                </a14:m>
                <a:endParaRPr lang="da-DK" sz="2800" strike="noStrike" dirty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F2DDD3-3142-45B1-841D-CF81EA554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20" y="5084547"/>
                <a:ext cx="89968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CBF328-AF00-4603-96C0-21ACF7624739}"/>
                  </a:ext>
                </a:extLst>
              </p:cNvPr>
              <p:cNvSpPr txBox="1"/>
              <p:nvPr/>
            </p:nvSpPr>
            <p:spPr>
              <a:xfrm>
                <a:off x="5631020" y="5866493"/>
                <a:ext cx="899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da-DK" sz="2800" strike="noStrike" dirty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CBF328-AF00-4603-96C0-21ACF7624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20" y="5866493"/>
                <a:ext cx="89968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C54970-CA42-4E34-8735-64FED5DC9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3410"/>
              </p:ext>
            </p:extLst>
          </p:nvPr>
        </p:nvGraphicFramePr>
        <p:xfrm>
          <a:off x="6828500" y="4313293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28822732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472928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07867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91301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736073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13328079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995437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9AD1B0F9-D5C4-479C-9DEA-BEDA0F3EB959}"/>
              </a:ext>
            </a:extLst>
          </p:cNvPr>
          <p:cNvSpPr txBox="1"/>
          <p:nvPr/>
        </p:nvSpPr>
        <p:spPr>
          <a:xfrm>
            <a:off x="8535060" y="4413767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25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BECD61-9545-4C15-B2B0-BD034D676C03}"/>
              </a:ext>
            </a:extLst>
          </p:cNvPr>
          <p:cNvSpPr txBox="1"/>
          <p:nvPr/>
        </p:nvSpPr>
        <p:spPr>
          <a:xfrm>
            <a:off x="9253584" y="4413767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6542D-9919-4939-BE38-F66CBFCDF00F}"/>
              </a:ext>
            </a:extLst>
          </p:cNvPr>
          <p:cNvSpPr txBox="1"/>
          <p:nvPr/>
        </p:nvSpPr>
        <p:spPr>
          <a:xfrm>
            <a:off x="9972108" y="4413767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978361-E9E9-45E4-AF23-C8EDDF4A2046}"/>
              </a:ext>
            </a:extLst>
          </p:cNvPr>
          <p:cNvSpPr txBox="1"/>
          <p:nvPr/>
        </p:nvSpPr>
        <p:spPr>
          <a:xfrm>
            <a:off x="10694117" y="4413767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17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592585-D5E2-40B0-9317-72B95F2D448E}"/>
              </a:ext>
            </a:extLst>
          </p:cNvPr>
          <p:cNvSpPr txBox="1"/>
          <p:nvPr/>
        </p:nvSpPr>
        <p:spPr>
          <a:xfrm>
            <a:off x="11414216" y="4413767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043F1F4-F9ED-4F57-B4C5-DB3D5A290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08702"/>
              </p:ext>
            </p:extLst>
          </p:nvPr>
        </p:nvGraphicFramePr>
        <p:xfrm>
          <a:off x="6828500" y="3603654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0901111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156147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1618103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9886661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523836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8476550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58522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14BC883-17CA-46D8-9C43-84B7AF42F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708959"/>
              </p:ext>
            </p:extLst>
          </p:nvPr>
        </p:nvGraphicFramePr>
        <p:xfrm>
          <a:off x="6828500" y="2894015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36424661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637288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482486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839851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7649728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i="0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Ciphertext</a:t>
                      </a:r>
                      <a:endParaRPr lang="en-IN" sz="2800" b="0" i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GB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40F7DD8-12DB-40B7-B967-36BC3FC0A553}"/>
              </a:ext>
            </a:extLst>
          </p:cNvPr>
          <p:cNvSpPr txBox="1"/>
          <p:nvPr/>
        </p:nvSpPr>
        <p:spPr>
          <a:xfrm>
            <a:off x="8542002" y="36895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267C6C-23E5-4CD5-A987-49E2FC39F3FD}"/>
              </a:ext>
            </a:extLst>
          </p:cNvPr>
          <p:cNvSpPr txBox="1"/>
          <p:nvPr/>
        </p:nvSpPr>
        <p:spPr>
          <a:xfrm>
            <a:off x="9262954" y="36895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FA45F-7DA2-47D8-8CC9-5CA8F55590A0}"/>
              </a:ext>
            </a:extLst>
          </p:cNvPr>
          <p:cNvSpPr txBox="1"/>
          <p:nvPr/>
        </p:nvSpPr>
        <p:spPr>
          <a:xfrm>
            <a:off x="9983906" y="36895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ED2EB3-FCF7-4E0D-A77A-3D99D401DCCA}"/>
              </a:ext>
            </a:extLst>
          </p:cNvPr>
          <p:cNvSpPr txBox="1"/>
          <p:nvPr/>
        </p:nvSpPr>
        <p:spPr>
          <a:xfrm>
            <a:off x="10704858" y="36895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20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811654-C60C-49A6-87F4-65062AEC23E3}"/>
              </a:ext>
            </a:extLst>
          </p:cNvPr>
          <p:cNvSpPr txBox="1"/>
          <p:nvPr/>
        </p:nvSpPr>
        <p:spPr>
          <a:xfrm>
            <a:off x="11425811" y="36895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3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DD913-F362-49E0-AA4A-F80EB25DA4FF}"/>
                  </a:ext>
                </a:extLst>
              </p:cNvPr>
              <p:cNvSpPr txBox="1"/>
              <p:nvPr/>
            </p:nvSpPr>
            <p:spPr>
              <a:xfrm>
                <a:off x="3233639" y="1599781"/>
                <a:ext cx="23973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GB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−</m:t>
                      </m:r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DD913-F362-49E0-AA4A-F80EB25DA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39" y="1599781"/>
                <a:ext cx="239738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5439D9-C132-4DE5-9A06-9E01D2105417}"/>
                  </a:ext>
                </a:extLst>
              </p:cNvPr>
              <p:cNvSpPr txBox="1"/>
              <p:nvPr/>
            </p:nvSpPr>
            <p:spPr>
              <a:xfrm>
                <a:off x="3233639" y="3520655"/>
                <a:ext cx="23973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=4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5439D9-C132-4DE5-9A06-9E01D2105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39" y="3520655"/>
                <a:ext cx="239738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9F9D11-AC4F-4423-B6C1-C64BFAA4DB66}"/>
                  </a:ext>
                </a:extLst>
              </p:cNvPr>
              <p:cNvSpPr txBox="1"/>
              <p:nvPr/>
            </p:nvSpPr>
            <p:spPr>
              <a:xfrm>
                <a:off x="3233639" y="4302601"/>
                <a:ext cx="23973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=1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9F9D11-AC4F-4423-B6C1-C64BFAA4D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39" y="4302601"/>
                <a:ext cx="239738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772FCE-AC13-4AF5-8561-23E2A4380D4E}"/>
                  </a:ext>
                </a:extLst>
              </p:cNvPr>
              <p:cNvSpPr txBox="1"/>
              <p:nvPr/>
            </p:nvSpPr>
            <p:spPr>
              <a:xfrm>
                <a:off x="3233639" y="5084547"/>
                <a:ext cx="23973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=17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772FCE-AC13-4AF5-8561-23E2A438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39" y="5084547"/>
                <a:ext cx="239738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20CA1E-E3CE-4678-B05D-36E2EEAC7032}"/>
                  </a:ext>
                </a:extLst>
              </p:cNvPr>
              <p:cNvSpPr txBox="1"/>
              <p:nvPr/>
            </p:nvSpPr>
            <p:spPr>
              <a:xfrm>
                <a:off x="3233639" y="5866493"/>
                <a:ext cx="23973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=0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20CA1E-E3CE-4678-B05D-36E2EEAC7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39" y="5866493"/>
                <a:ext cx="239738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8C5B64-FE81-42CF-84DD-32BC81B09A90}"/>
                  </a:ext>
                </a:extLst>
              </p:cNvPr>
              <p:cNvSpPr txBox="1"/>
              <p:nvPr/>
            </p:nvSpPr>
            <p:spPr>
              <a:xfrm>
                <a:off x="3233639" y="2167899"/>
                <a:ext cx="36757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  <m:r>
                            <a:rPr lang="en-IN" sz="2800" b="1" i="0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1" i="0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𝟐𝟔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8C5B64-FE81-42CF-84DD-32BC81B09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39" y="2167899"/>
                <a:ext cx="367574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5176CD-EEC9-4D31-9719-A0FFC2D686E3}"/>
                  </a:ext>
                </a:extLst>
              </p:cNvPr>
              <p:cNvSpPr txBox="1"/>
              <p:nvPr/>
            </p:nvSpPr>
            <p:spPr>
              <a:xfrm>
                <a:off x="3233639" y="2736017"/>
                <a:ext cx="23973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=25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5176CD-EEC9-4D31-9719-A0FFC2D6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39" y="2736017"/>
                <a:ext cx="239738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41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48" grpId="0"/>
      <p:bldP spid="49" grpId="0"/>
      <p:bldP spid="50" grpId="0"/>
      <p:bldP spid="51" grpId="0"/>
      <p:bldP spid="52" grpId="0"/>
      <p:bldP spid="46" grpId="0"/>
      <p:bldP spid="47" grpId="0"/>
      <p:bldP spid="53" grpId="0"/>
      <p:bldP spid="54" grpId="0"/>
      <p:bldP spid="56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4D6002F-9750-4DD4-8AD0-B0E2B59B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91898"/>
              </p:ext>
            </p:extLst>
          </p:nvPr>
        </p:nvGraphicFramePr>
        <p:xfrm>
          <a:off x="971550" y="2593595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36424661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637288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482486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839851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7649728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Plaintext</a:t>
                      </a:r>
                      <a:endParaRPr lang="en-IN" sz="2800" b="0" i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16E85C2-605B-4CF0-B15C-83820DD4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709639"/>
              </a:xfrm>
            </p:spPr>
            <p:txBody>
              <a:bodyPr/>
              <a:lstStyle/>
              <a:p>
                <a:pPr marL="622300" lvl="1"/>
                <a:r>
                  <a:rPr lang="en-GB" b="1" u="sng" dirty="0"/>
                  <a:t>Step 3:</a:t>
                </a:r>
                <a:r>
                  <a:rPr lang="en-GB" dirty="0"/>
                  <a:t> Translating this integer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GB" dirty="0"/>
                  <a:t> to alphabet to write a plaintext.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6244D-4115-4774-96CE-768A6FA7C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709639"/>
              </a:xfr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A2E07F-6F5B-43C1-83D7-62298A588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022"/>
              </p:ext>
            </p:extLst>
          </p:nvPr>
        </p:nvGraphicFramePr>
        <p:xfrm>
          <a:off x="5033482" y="4636337"/>
          <a:ext cx="7027338" cy="1817672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541105">
                  <a:extLst>
                    <a:ext uri="{9D8B030D-6E8A-4147-A177-3AD203B41FA5}">
                      <a16:colId xmlns:a16="http://schemas.microsoft.com/office/drawing/2014/main" val="2538555144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51978743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0262841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202489008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484666527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1168455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79316429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53113590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913343653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934445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4153651878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905644156"/>
                    </a:ext>
                  </a:extLst>
                </a:gridCol>
                <a:gridCol w="534078">
                  <a:extLst>
                    <a:ext uri="{9D8B030D-6E8A-4147-A177-3AD203B41FA5}">
                      <a16:colId xmlns:a16="http://schemas.microsoft.com/office/drawing/2014/main" val="1984715757"/>
                    </a:ext>
                  </a:extLst>
                </a:gridCol>
              </a:tblGrid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J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K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86155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587766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Q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T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V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W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Z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821219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17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21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027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C2A3D62-D5D6-4E36-A708-F273F20B6F3D}"/>
              </a:ext>
            </a:extLst>
          </p:cNvPr>
          <p:cNvSpPr txBox="1"/>
          <p:nvPr/>
        </p:nvSpPr>
        <p:spPr>
          <a:xfrm>
            <a:off x="2684908" y="2687233"/>
            <a:ext cx="66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206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Z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8DA6B-FB95-4E96-B843-C90E01F5935C}"/>
              </a:ext>
            </a:extLst>
          </p:cNvPr>
          <p:cNvSpPr txBox="1"/>
          <p:nvPr/>
        </p:nvSpPr>
        <p:spPr>
          <a:xfrm>
            <a:off x="3423771" y="2687233"/>
            <a:ext cx="66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E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E0406-EE4B-49D6-95A2-50F2F3E469AA}"/>
              </a:ext>
            </a:extLst>
          </p:cNvPr>
          <p:cNvSpPr txBox="1"/>
          <p:nvPr/>
        </p:nvSpPr>
        <p:spPr>
          <a:xfrm>
            <a:off x="4132893" y="2687233"/>
            <a:ext cx="66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B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37E294-5BEC-4CE2-A3C2-51EA82A493C7}"/>
              </a:ext>
            </a:extLst>
          </p:cNvPr>
          <p:cNvSpPr txBox="1"/>
          <p:nvPr/>
        </p:nvSpPr>
        <p:spPr>
          <a:xfrm>
            <a:off x="4861942" y="2687233"/>
            <a:ext cx="66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R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4A2071-C03E-468D-9F5E-0A7F9120D130}"/>
              </a:ext>
            </a:extLst>
          </p:cNvPr>
          <p:cNvSpPr txBox="1"/>
          <p:nvPr/>
        </p:nvSpPr>
        <p:spPr>
          <a:xfrm>
            <a:off x="5586816" y="2687233"/>
            <a:ext cx="66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A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72118C-6F25-4EB6-A1A5-F276D2EBDAA3}"/>
              </a:ext>
            </a:extLst>
          </p:cNvPr>
          <p:cNvSpPr/>
          <p:nvPr/>
        </p:nvSpPr>
        <p:spPr>
          <a:xfrm>
            <a:off x="7242174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7E51230-213D-45F6-BAEA-1CD12E96C7C6}"/>
              </a:ext>
            </a:extLst>
          </p:cNvPr>
          <p:cNvSpPr/>
          <p:nvPr/>
        </p:nvSpPr>
        <p:spPr>
          <a:xfrm>
            <a:off x="7242174" y="5611133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4B308C-21AC-45A3-96F2-63539E2DA379}"/>
              </a:ext>
            </a:extLst>
          </p:cNvPr>
          <p:cNvSpPr/>
          <p:nvPr/>
        </p:nvSpPr>
        <p:spPr>
          <a:xfrm>
            <a:off x="11567431" y="5611133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EB56E66-5A13-4980-B5B1-FE18B7A57AB5}"/>
              </a:ext>
            </a:extLst>
          </p:cNvPr>
          <p:cNvSpPr/>
          <p:nvPr/>
        </p:nvSpPr>
        <p:spPr>
          <a:xfrm>
            <a:off x="5622131" y="4695247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9DC4F-5B84-42EB-A7BB-741A98F8CE2D}"/>
                  </a:ext>
                </a:extLst>
              </p:cNvPr>
              <p:cNvSpPr txBox="1"/>
              <p:nvPr/>
            </p:nvSpPr>
            <p:spPr>
              <a:xfrm>
                <a:off x="971550" y="3663398"/>
                <a:ext cx="60271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decrypted message is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ZEBRA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”.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9DC4F-5B84-42EB-A7BB-741A98F8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3663398"/>
                <a:ext cx="6027171" cy="523220"/>
              </a:xfrm>
              <a:prstGeom prst="rect">
                <a:avLst/>
              </a:prstGeom>
              <a:blipFill>
                <a:blip r:embed="rId3"/>
                <a:stretch>
                  <a:fillRect l="-20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7A9B037-ABE7-452C-96A1-032DEA391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633053"/>
              </p:ext>
            </p:extLst>
          </p:nvPr>
        </p:nvGraphicFramePr>
        <p:xfrm>
          <a:off x="971550" y="1883956"/>
          <a:ext cx="5292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28822732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472928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07867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91301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736073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13328079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995437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C3C4D50-AC43-4FFD-9BBA-E3C36AD363CE}"/>
              </a:ext>
            </a:extLst>
          </p:cNvPr>
          <p:cNvSpPr txBox="1"/>
          <p:nvPr/>
        </p:nvSpPr>
        <p:spPr>
          <a:xfrm>
            <a:off x="2678110" y="198443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25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03FCDE-EBD4-476A-8A36-84653677F8AA}"/>
              </a:ext>
            </a:extLst>
          </p:cNvPr>
          <p:cNvSpPr txBox="1"/>
          <p:nvPr/>
        </p:nvSpPr>
        <p:spPr>
          <a:xfrm>
            <a:off x="3396634" y="198443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B111BF-D877-47A0-AFEF-579AB9357B32}"/>
              </a:ext>
            </a:extLst>
          </p:cNvPr>
          <p:cNvSpPr txBox="1"/>
          <p:nvPr/>
        </p:nvSpPr>
        <p:spPr>
          <a:xfrm>
            <a:off x="4115158" y="198443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87D3EF-55E8-4732-A908-89632700D0BD}"/>
              </a:ext>
            </a:extLst>
          </p:cNvPr>
          <p:cNvSpPr txBox="1"/>
          <p:nvPr/>
        </p:nvSpPr>
        <p:spPr>
          <a:xfrm>
            <a:off x="4837167" y="198443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17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C6C1C6-3DEC-4AFE-A47A-7456A6549EFB}"/>
              </a:ext>
            </a:extLst>
          </p:cNvPr>
          <p:cNvSpPr txBox="1"/>
          <p:nvPr/>
        </p:nvSpPr>
        <p:spPr>
          <a:xfrm>
            <a:off x="5557266" y="198443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744BE03-C820-4B6A-B817-8BE2B413DA89}"/>
              </a:ext>
            </a:extLst>
          </p:cNvPr>
          <p:cNvSpPr/>
          <p:nvPr/>
        </p:nvSpPr>
        <p:spPr>
          <a:xfrm>
            <a:off x="5073756" y="4695247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338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7" grpId="0"/>
      <p:bldP spid="18" grpId="0"/>
      <p:bldP spid="21" grpId="0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41" grpId="0" animBg="1"/>
      <p:bldP spid="4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D1B8-8823-4579-B1B7-8120BC5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Shift Cipher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CF634-8381-4F52-B051-62E2A637B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simply shift every plaintext letter by a ﬁxed number of positions say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GB" dirty="0"/>
                  <a:t> in the alphabet.</a:t>
                </a:r>
              </a:p>
              <a:p>
                <a:r>
                  <a:rPr lang="en-GB" dirty="0"/>
                  <a:t>To encrypt or decrypt a message,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GB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GB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26</m:t>
                        </m:r>
                      </m:e>
                    </m:d>
                  </m:oMath>
                </a14:m>
                <a:r>
                  <a:rPr lang="en-GB" dirty="0"/>
                  <a:t>or 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IN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IN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GB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GB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26</m:t>
                        </m:r>
                      </m:e>
                    </m:d>
                  </m:oMath>
                </a14:m>
                <a:r>
                  <a:rPr lang="en-GB" dirty="0"/>
                  <a:t> are used, where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GB" dirty="0"/>
                  <a:t> is known as </a:t>
                </a:r>
                <a:r>
                  <a:rPr lang="en-GB" b="1" dirty="0">
                    <a:solidFill>
                      <a:srgbClr val="FF0000"/>
                    </a:solidFill>
                  </a:rPr>
                  <a:t>key</a:t>
                </a:r>
                <a:r>
                  <a:rPr lang="en-GB" dirty="0"/>
                  <a:t> and it is always a positive integer from 1 to 25.</a:t>
                </a:r>
              </a:p>
              <a:p>
                <a:r>
                  <a:rPr lang="en-GB" dirty="0"/>
                  <a:t>Note that, shift cipher with a key value of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/>
                  <a:t> it is known as “</a:t>
                </a:r>
                <a:r>
                  <a:rPr lang="en-IN" b="1" dirty="0">
                    <a:solidFill>
                      <a:srgbClr val="FF0000"/>
                    </a:solidFill>
                  </a:rPr>
                  <a:t>Caesar Cipher</a:t>
                </a:r>
                <a:r>
                  <a:rPr lang="en-IN" dirty="0"/>
                  <a:t>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CF634-8381-4F52-B051-62E2A637B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8D43A2-E36A-4F44-BDA7-7E79380D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Method 3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2A33F-796F-4C98-8AF8-2A7D8182C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Encrypting and Decrypting a Message with Caesar Cipher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6344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A379FA-F69A-41FB-BCF6-6435DFBF7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69315"/>
              </p:ext>
            </p:extLst>
          </p:nvPr>
        </p:nvGraphicFramePr>
        <p:xfrm>
          <a:off x="1764819" y="3577703"/>
          <a:ext cx="102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159393867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754006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163817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057424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792740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114858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54100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099457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4757853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93730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81601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863048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49491101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46585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47B38A9-7869-4D61-B8E8-94010BFC9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4881"/>
              </p:ext>
            </p:extLst>
          </p:nvPr>
        </p:nvGraphicFramePr>
        <p:xfrm>
          <a:off x="5033482" y="4636337"/>
          <a:ext cx="7027338" cy="1817672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541105">
                  <a:extLst>
                    <a:ext uri="{9D8B030D-6E8A-4147-A177-3AD203B41FA5}">
                      <a16:colId xmlns:a16="http://schemas.microsoft.com/office/drawing/2014/main" val="2538555144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51978743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0262841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202489008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484666527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1168455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79316429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53113590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913343653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934445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4153651878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905644156"/>
                    </a:ext>
                  </a:extLst>
                </a:gridCol>
                <a:gridCol w="534078">
                  <a:extLst>
                    <a:ext uri="{9D8B030D-6E8A-4147-A177-3AD203B41FA5}">
                      <a16:colId xmlns:a16="http://schemas.microsoft.com/office/drawing/2014/main" val="1984715757"/>
                    </a:ext>
                  </a:extLst>
                </a:gridCol>
              </a:tblGrid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J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K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86155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587766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Q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T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V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W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Z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821219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17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21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0271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46F16-D42C-418B-93BA-970E225E3A43}"/>
              </a:ext>
            </a:extLst>
          </p:cNvPr>
          <p:cNvSpPr/>
          <p:nvPr/>
        </p:nvSpPr>
        <p:spPr>
          <a:xfrm>
            <a:off x="131180" y="1998183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17EC1-B748-4564-96DE-C9EEE33B2894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/>
              <p:nvPr/>
            </p:nvSpPr>
            <p:spPr>
              <a:xfrm>
                <a:off x="1679180" y="819395"/>
                <a:ext cx="10381639" cy="112466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Convert given plaintext </a:t>
                </a:r>
                <a:r>
                  <a:rPr lang="en-US" b="1" dirty="0"/>
                  <a:t>“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𝐘𝐎𝐔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𝐀𝐑𝐄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𝐆𝐄𝐍𝐈𝐔𝐒</m:t>
                    </m:r>
                  </m:oMath>
                </a14:m>
                <a:r>
                  <a:rPr lang="en-US" b="1" dirty="0"/>
                  <a:t>”</a:t>
                </a:r>
                <a:r>
                  <a:rPr lang="en-US" dirty="0"/>
                  <a:t> into ciphertext by using key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19395"/>
                <a:ext cx="10381639" cy="1124667"/>
              </a:xfrm>
              <a:prstGeom prst="rect">
                <a:avLst/>
              </a:prstGeom>
              <a:blipFill>
                <a:blip r:embed="rId2"/>
                <a:stretch>
                  <a:fillRect l="-1174" r="-1233" b="-14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/>
              <p:nvPr/>
            </p:nvSpPr>
            <p:spPr>
              <a:xfrm>
                <a:off x="1679180" y="2000517"/>
                <a:ext cx="10172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IN" sz="2800" b="1" u="sng" dirty="0">
                    <a:solidFill>
                      <a:srgbClr val="002060"/>
                    </a:solidFill>
                  </a:rPr>
                  <a:t>Step 1: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Assigning </a:t>
                </a:r>
                <a:r>
                  <a:rPr lang="en-GB" sz="2800" dirty="0">
                    <a:solidFill>
                      <a:srgbClr val="002060"/>
                    </a:solidFill>
                  </a:rPr>
                  <a:t>unique integer </a:t>
                </a:r>
                <a14:m>
                  <m:oMath xmlns:m="http://schemas.openxmlformats.org/officeDocument/2006/math">
                    <m:r>
                      <a:rPr lang="en-GB" sz="28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to each alphabet of given plaintext.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2000517"/>
                <a:ext cx="10172700" cy="523220"/>
              </a:xfrm>
              <a:prstGeom prst="rect">
                <a:avLst/>
              </a:prstGeom>
              <a:blipFill>
                <a:blip r:embed="rId3"/>
                <a:stretch>
                  <a:fillRect l="-119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9E96B55-41B8-4692-8C99-C2B8D8808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09784"/>
              </p:ext>
            </p:extLst>
          </p:nvPr>
        </p:nvGraphicFramePr>
        <p:xfrm>
          <a:off x="1764819" y="2868064"/>
          <a:ext cx="102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7701371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551809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592082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925468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066096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7125183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93210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637288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482486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839851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76497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47823676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dirty="0">
                          <a:solidFill>
                            <a:srgbClr val="002060"/>
                          </a:solidFill>
                          <a:effectLst/>
                          <a:latin typeface="+mj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Plaintext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8CF9FB-4831-4C7C-B776-7FFB26056ECC}"/>
              </a:ext>
            </a:extLst>
          </p:cNvPr>
          <p:cNvSpPr txBox="1"/>
          <p:nvPr/>
        </p:nvSpPr>
        <p:spPr>
          <a:xfrm>
            <a:off x="3453418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599F26-D12C-421F-B546-5EB4B13547EA}"/>
              </a:ext>
            </a:extLst>
          </p:cNvPr>
          <p:cNvSpPr txBox="1"/>
          <p:nvPr/>
        </p:nvSpPr>
        <p:spPr>
          <a:xfrm>
            <a:off x="4173703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B1485D-6250-4D6C-AE23-0F929C5193F9}"/>
              </a:ext>
            </a:extLst>
          </p:cNvPr>
          <p:cNvSpPr txBox="1"/>
          <p:nvPr/>
        </p:nvSpPr>
        <p:spPr>
          <a:xfrm>
            <a:off x="4893988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28258-8FFF-46B3-A3E6-A89A6ACE1C02}"/>
              </a:ext>
            </a:extLst>
          </p:cNvPr>
          <p:cNvSpPr txBox="1"/>
          <p:nvPr/>
        </p:nvSpPr>
        <p:spPr>
          <a:xfrm>
            <a:off x="5614273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548759-8782-4835-AFA4-029439B7BC10}"/>
              </a:ext>
            </a:extLst>
          </p:cNvPr>
          <p:cNvSpPr txBox="1"/>
          <p:nvPr/>
        </p:nvSpPr>
        <p:spPr>
          <a:xfrm>
            <a:off x="6334558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17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BAB72-E340-4527-B151-E119D3AF2BD8}"/>
              </a:ext>
            </a:extLst>
          </p:cNvPr>
          <p:cNvSpPr txBox="1"/>
          <p:nvPr/>
        </p:nvSpPr>
        <p:spPr>
          <a:xfrm>
            <a:off x="7054843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54AA27-3044-4F37-BD13-E657527CA238}"/>
              </a:ext>
            </a:extLst>
          </p:cNvPr>
          <p:cNvSpPr txBox="1"/>
          <p:nvPr/>
        </p:nvSpPr>
        <p:spPr>
          <a:xfrm>
            <a:off x="7775128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6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0A7231-39C5-42BC-B1D9-04FA6F2686CF}"/>
              </a:ext>
            </a:extLst>
          </p:cNvPr>
          <p:cNvSpPr txBox="1"/>
          <p:nvPr/>
        </p:nvSpPr>
        <p:spPr>
          <a:xfrm>
            <a:off x="8495413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9558D3-1B9F-4C4B-8EBB-ADC4FB1D562F}"/>
              </a:ext>
            </a:extLst>
          </p:cNvPr>
          <p:cNvSpPr txBox="1"/>
          <p:nvPr/>
        </p:nvSpPr>
        <p:spPr>
          <a:xfrm>
            <a:off x="9215698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CF9E1-0884-4643-B45E-F6D8418CA550}"/>
              </a:ext>
            </a:extLst>
          </p:cNvPr>
          <p:cNvSpPr txBox="1"/>
          <p:nvPr/>
        </p:nvSpPr>
        <p:spPr>
          <a:xfrm>
            <a:off x="9935983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6F781-FEC6-4D33-8B82-ECE8CE55A9D5}"/>
              </a:ext>
            </a:extLst>
          </p:cNvPr>
          <p:cNvSpPr txBox="1"/>
          <p:nvPr/>
        </p:nvSpPr>
        <p:spPr>
          <a:xfrm>
            <a:off x="10656268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D36348-8960-4C6C-A520-DB670DD72967}"/>
              </a:ext>
            </a:extLst>
          </p:cNvPr>
          <p:cNvSpPr txBox="1"/>
          <p:nvPr/>
        </p:nvSpPr>
        <p:spPr>
          <a:xfrm>
            <a:off x="11376557" y="367987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7A3EAB7-9BEF-47F9-8BD2-E4A7D35EB5F1}"/>
              </a:ext>
            </a:extLst>
          </p:cNvPr>
          <p:cNvSpPr/>
          <p:nvPr/>
        </p:nvSpPr>
        <p:spPr>
          <a:xfrm>
            <a:off x="5084630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275B47-8409-4A21-8C0C-0A6AAB2256A1}"/>
              </a:ext>
            </a:extLst>
          </p:cNvPr>
          <p:cNvSpPr/>
          <p:nvPr/>
        </p:nvSpPr>
        <p:spPr>
          <a:xfrm>
            <a:off x="11037350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A3FC9EC-4672-4E0E-9D15-32E94AEE9E0B}"/>
              </a:ext>
            </a:extLst>
          </p:cNvPr>
          <p:cNvSpPr/>
          <p:nvPr/>
        </p:nvSpPr>
        <p:spPr>
          <a:xfrm>
            <a:off x="5618718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EBC0EE-FAB8-47B4-B2EC-A4B293008683}"/>
              </a:ext>
            </a:extLst>
          </p:cNvPr>
          <p:cNvSpPr/>
          <p:nvPr/>
        </p:nvSpPr>
        <p:spPr>
          <a:xfrm>
            <a:off x="7241581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EFB187-C5F6-473E-ABA8-E0C96C6DF635}"/>
              </a:ext>
            </a:extLst>
          </p:cNvPr>
          <p:cNvSpPr/>
          <p:nvPr/>
        </p:nvSpPr>
        <p:spPr>
          <a:xfrm>
            <a:off x="7241581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C77F51E-7D9E-4218-8FE4-8DCECB9FE0B1}"/>
              </a:ext>
            </a:extLst>
          </p:cNvPr>
          <p:cNvSpPr/>
          <p:nvPr/>
        </p:nvSpPr>
        <p:spPr>
          <a:xfrm>
            <a:off x="8867819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58880C1-4226-4741-A481-08B6C48DD0FA}"/>
              </a:ext>
            </a:extLst>
          </p:cNvPr>
          <p:cNvSpPr/>
          <p:nvPr/>
        </p:nvSpPr>
        <p:spPr>
          <a:xfrm>
            <a:off x="8328076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79F116-2E77-416E-A3B2-59030B9328A0}"/>
              </a:ext>
            </a:extLst>
          </p:cNvPr>
          <p:cNvSpPr/>
          <p:nvPr/>
        </p:nvSpPr>
        <p:spPr>
          <a:xfrm>
            <a:off x="5084630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C10B73-3750-40EA-8BB1-EF50AFE40F4E}"/>
              </a:ext>
            </a:extLst>
          </p:cNvPr>
          <p:cNvSpPr/>
          <p:nvPr/>
        </p:nvSpPr>
        <p:spPr>
          <a:xfrm>
            <a:off x="9411396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4DC52C-AC28-4C14-A92A-D84440D488DC}"/>
              </a:ext>
            </a:extLst>
          </p:cNvPr>
          <p:cNvSpPr/>
          <p:nvPr/>
        </p:nvSpPr>
        <p:spPr>
          <a:xfrm>
            <a:off x="7788946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46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943C78B2-BF27-4958-B5AD-02FE31C4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705130"/>
              </p:ext>
            </p:extLst>
          </p:nvPr>
        </p:nvGraphicFramePr>
        <p:xfrm>
          <a:off x="345929" y="2369173"/>
          <a:ext cx="102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159393867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7540067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163817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057424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792740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114858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854100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099457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4757853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93730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81601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863048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49491101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4658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15">
                <a:extLst>
                  <a:ext uri="{FF2B5EF4-FFF2-40B4-BE49-F238E27FC236}">
                    <a16:creationId xmlns:a16="http://schemas.microsoft.com/office/drawing/2014/main" id="{7BF5EE2D-0D72-4024-BD10-306ABE2714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4069186"/>
                  </p:ext>
                </p:extLst>
              </p:nvPr>
            </p:nvGraphicFramePr>
            <p:xfrm>
              <a:off x="13232233" y="1659534"/>
              <a:ext cx="5724000" cy="3607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44000">
                      <a:extLst>
                        <a:ext uri="{9D8B030D-6E8A-4147-A177-3AD203B41FA5}">
                          <a16:colId xmlns:a16="http://schemas.microsoft.com/office/drawing/2014/main" val="3210824380"/>
                        </a:ext>
                      </a:extLst>
                    </a:gridCol>
                    <a:gridCol w="4680000">
                      <a:extLst>
                        <a:ext uri="{9D8B030D-6E8A-4147-A177-3AD203B41FA5}">
                          <a16:colId xmlns:a16="http://schemas.microsoft.com/office/drawing/2014/main" val="2908647576"/>
                        </a:ext>
                      </a:extLst>
                    </a:gridCol>
                  </a:tblGrid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IN" sz="2800" b="1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p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𝐜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≡(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𝐩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+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𝟒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) (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𝐦𝐨𝐝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 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𝟐𝟔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b="1" i="0" strike="noStrike" kern="1200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94172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239847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8554877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7894166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2564408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61867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15">
                <a:extLst>
                  <a:ext uri="{FF2B5EF4-FFF2-40B4-BE49-F238E27FC236}">
                    <a16:creationId xmlns:a16="http://schemas.microsoft.com/office/drawing/2014/main" id="{7BF5EE2D-0D72-4024-BD10-306ABE2714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4069186"/>
                  </p:ext>
                </p:extLst>
              </p:nvPr>
            </p:nvGraphicFramePr>
            <p:xfrm>
              <a:off x="13232233" y="1659534"/>
              <a:ext cx="5724000" cy="3607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44000">
                      <a:extLst>
                        <a:ext uri="{9D8B030D-6E8A-4147-A177-3AD203B41FA5}">
                          <a16:colId xmlns:a16="http://schemas.microsoft.com/office/drawing/2014/main" val="3210824380"/>
                        </a:ext>
                      </a:extLst>
                    </a:gridCol>
                    <a:gridCol w="4680000">
                      <a:extLst>
                        <a:ext uri="{9D8B030D-6E8A-4147-A177-3AD203B41FA5}">
                          <a16:colId xmlns:a16="http://schemas.microsoft.com/office/drawing/2014/main" val="2908647576"/>
                        </a:ext>
                      </a:extLst>
                    </a:gridCol>
                  </a:tblGrid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IN" sz="2800" b="1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p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497" t="-3030" r="-650" b="-5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94172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239847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8554877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7894166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2564408"/>
                      </a:ext>
                    </a:extLst>
                  </a:tr>
                  <a:tr h="60120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61867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/>
              <p:nvPr/>
            </p:nvSpPr>
            <p:spPr>
              <a:xfrm>
                <a:off x="147740" y="899215"/>
                <a:ext cx="10172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IN" sz="2800" b="1" u="sng" dirty="0">
                    <a:solidFill>
                      <a:srgbClr val="002060"/>
                    </a:solidFill>
                  </a:rPr>
                  <a:t>Step 2: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Encryption by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26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0" y="899215"/>
                <a:ext cx="10172700" cy="523220"/>
              </a:xfrm>
              <a:prstGeom prst="rect">
                <a:avLst/>
              </a:prstGeom>
              <a:blipFill>
                <a:blip r:embed="rId3"/>
                <a:stretch>
                  <a:fillRect l="-119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15">
                <a:extLst>
                  <a:ext uri="{FF2B5EF4-FFF2-40B4-BE49-F238E27FC236}">
                    <a16:creationId xmlns:a16="http://schemas.microsoft.com/office/drawing/2014/main" id="{36CCE6AE-3FB8-4F9B-811D-5E942FA5B6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7391016"/>
                  </p:ext>
                </p:extLst>
              </p:nvPr>
            </p:nvGraphicFramePr>
            <p:xfrm>
              <a:off x="-6424159" y="1659534"/>
              <a:ext cx="5724000" cy="47984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44000">
                      <a:extLst>
                        <a:ext uri="{9D8B030D-6E8A-4147-A177-3AD203B41FA5}">
                          <a16:colId xmlns:a16="http://schemas.microsoft.com/office/drawing/2014/main" val="3210824380"/>
                        </a:ext>
                      </a:extLst>
                    </a:gridCol>
                    <a:gridCol w="4680000">
                      <a:extLst>
                        <a:ext uri="{9D8B030D-6E8A-4147-A177-3AD203B41FA5}">
                          <a16:colId xmlns:a16="http://schemas.microsoft.com/office/drawing/2014/main" val="2908647576"/>
                        </a:ext>
                      </a:extLst>
                    </a:gridCol>
                  </a:tblGrid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IN" sz="2800" b="1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p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𝐜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≡(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𝐩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+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𝟒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) (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𝐦𝐨𝐝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 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𝟐𝟔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b="1" i="0" strike="noStrike" kern="1200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94172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23984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855487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7894166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2564408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6186755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1291307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56189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15">
                <a:extLst>
                  <a:ext uri="{FF2B5EF4-FFF2-40B4-BE49-F238E27FC236}">
                    <a16:creationId xmlns:a16="http://schemas.microsoft.com/office/drawing/2014/main" id="{36CCE6AE-3FB8-4F9B-811D-5E942FA5B6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7391016"/>
                  </p:ext>
                </p:extLst>
              </p:nvPr>
            </p:nvGraphicFramePr>
            <p:xfrm>
              <a:off x="-6424159" y="1659534"/>
              <a:ext cx="5724000" cy="47984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44000">
                      <a:extLst>
                        <a:ext uri="{9D8B030D-6E8A-4147-A177-3AD203B41FA5}">
                          <a16:colId xmlns:a16="http://schemas.microsoft.com/office/drawing/2014/main" val="3210824380"/>
                        </a:ext>
                      </a:extLst>
                    </a:gridCol>
                    <a:gridCol w="4680000">
                      <a:extLst>
                        <a:ext uri="{9D8B030D-6E8A-4147-A177-3AD203B41FA5}">
                          <a16:colId xmlns:a16="http://schemas.microsoft.com/office/drawing/2014/main" val="2908647576"/>
                        </a:ext>
                      </a:extLst>
                    </a:gridCol>
                  </a:tblGrid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IN" sz="2800" b="1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p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27" t="-4040" r="-520" b="-70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94172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23984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855487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7894166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2564408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6186755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1291307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561894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150AD3-1F3D-44D9-B088-5808153979C7}"/>
                  </a:ext>
                </a:extLst>
              </p:cNvPr>
              <p:cNvSpPr txBox="1"/>
              <p:nvPr/>
            </p:nvSpPr>
            <p:spPr>
              <a:xfrm>
                <a:off x="270548" y="4082862"/>
                <a:ext cx="30117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24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150AD3-1F3D-44D9-B088-580815397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48" y="4082862"/>
                <a:ext cx="30117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0F1086-4844-4119-BC37-9771966704C4}"/>
                  </a:ext>
                </a:extLst>
              </p:cNvPr>
              <p:cNvSpPr txBox="1"/>
              <p:nvPr/>
            </p:nvSpPr>
            <p:spPr>
              <a:xfrm>
                <a:off x="-5300822" y="2898803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14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0F1086-4844-4119-BC37-977196670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0822" y="2898803"/>
                <a:ext cx="367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EA431A-79E7-44EA-A232-AACE1BF9BA13}"/>
                  </a:ext>
                </a:extLst>
              </p:cNvPr>
              <p:cNvSpPr txBox="1"/>
              <p:nvPr/>
            </p:nvSpPr>
            <p:spPr>
              <a:xfrm>
                <a:off x="-5300822" y="3498368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20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EA431A-79E7-44EA-A232-AACE1BF9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0822" y="3498368"/>
                <a:ext cx="367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D29C2F-6165-4625-8F6D-741B3BC6D01C}"/>
                  </a:ext>
                </a:extLst>
              </p:cNvPr>
              <p:cNvSpPr txBox="1"/>
              <p:nvPr/>
            </p:nvSpPr>
            <p:spPr>
              <a:xfrm>
                <a:off x="-5300822" y="4097933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D29C2F-6165-4625-8F6D-741B3BC6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0822" y="4097933"/>
                <a:ext cx="367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849438-4CF7-433D-A967-0BAB115A52EC}"/>
                  </a:ext>
                </a:extLst>
              </p:cNvPr>
              <p:cNvSpPr txBox="1"/>
              <p:nvPr/>
            </p:nvSpPr>
            <p:spPr>
              <a:xfrm>
                <a:off x="-5300822" y="4697498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17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849438-4CF7-433D-A967-0BAB115A5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0822" y="4697498"/>
                <a:ext cx="3672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6FF050-DB19-4707-969D-A6A26DAD45D9}"/>
                  </a:ext>
                </a:extLst>
              </p:cNvPr>
              <p:cNvSpPr txBox="1"/>
              <p:nvPr/>
            </p:nvSpPr>
            <p:spPr>
              <a:xfrm>
                <a:off x="9285273" y="4082862"/>
                <a:ext cx="93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6FF050-DB19-4707-969D-A6A26DAD4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73" y="4082862"/>
                <a:ext cx="936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B189481-7986-488A-A105-CA2050EA203C}"/>
                  </a:ext>
                </a:extLst>
              </p:cNvPr>
              <p:cNvSpPr txBox="1"/>
              <p:nvPr/>
            </p:nvSpPr>
            <p:spPr>
              <a:xfrm>
                <a:off x="-1700822" y="2898803"/>
                <a:ext cx="93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18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B189481-7986-488A-A105-CA2050EA2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0822" y="2898803"/>
                <a:ext cx="936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D6FFD9-446A-4858-B79D-363433E67E07}"/>
                  </a:ext>
                </a:extLst>
              </p:cNvPr>
              <p:cNvSpPr txBox="1"/>
              <p:nvPr/>
            </p:nvSpPr>
            <p:spPr>
              <a:xfrm>
                <a:off x="-1700822" y="3498368"/>
                <a:ext cx="10714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24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D6FFD9-446A-4858-B79D-363433E6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0822" y="3498368"/>
                <a:ext cx="10714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A8D728B-3E76-400A-88FC-EA6DDDA60AE7}"/>
                  </a:ext>
                </a:extLst>
              </p:cNvPr>
              <p:cNvSpPr txBox="1"/>
              <p:nvPr/>
            </p:nvSpPr>
            <p:spPr>
              <a:xfrm>
                <a:off x="-1700821" y="4097933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4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A8D728B-3E76-400A-88FC-EA6DDDA60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0821" y="4097933"/>
                <a:ext cx="107146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ADC0D8-C4A1-43E8-AEC5-3B37C057F029}"/>
                  </a:ext>
                </a:extLst>
              </p:cNvPr>
              <p:cNvSpPr txBox="1"/>
              <p:nvPr/>
            </p:nvSpPr>
            <p:spPr>
              <a:xfrm>
                <a:off x="-1700821" y="4697498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21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ADC0D8-C4A1-43E8-AEC5-3B37C057F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0821" y="4697498"/>
                <a:ext cx="107146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0279C328-6A0D-4602-BDD9-973BBB2AC63B}"/>
              </a:ext>
            </a:extLst>
          </p:cNvPr>
          <p:cNvSpPr txBox="1"/>
          <p:nvPr/>
        </p:nvSpPr>
        <p:spPr>
          <a:xfrm>
            <a:off x="-6250617" y="2299238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0B7BAA-B85C-4667-8E9C-7E8B5133E34F}"/>
              </a:ext>
            </a:extLst>
          </p:cNvPr>
          <p:cNvSpPr txBox="1"/>
          <p:nvPr/>
        </p:nvSpPr>
        <p:spPr>
          <a:xfrm>
            <a:off x="-6250617" y="2898803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477D0F-F515-4D51-8DF3-E68344CE5E14}"/>
              </a:ext>
            </a:extLst>
          </p:cNvPr>
          <p:cNvSpPr txBox="1"/>
          <p:nvPr/>
        </p:nvSpPr>
        <p:spPr>
          <a:xfrm>
            <a:off x="-6250617" y="3498368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D53184-D04D-4BA2-8DD4-2C65FA038EA2}"/>
              </a:ext>
            </a:extLst>
          </p:cNvPr>
          <p:cNvSpPr txBox="1"/>
          <p:nvPr/>
        </p:nvSpPr>
        <p:spPr>
          <a:xfrm>
            <a:off x="-6250617" y="4697498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17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CFF9A8-6BE8-4D21-AFAB-B0E81008DEB9}"/>
              </a:ext>
            </a:extLst>
          </p:cNvPr>
          <p:cNvSpPr txBox="1"/>
          <p:nvPr/>
        </p:nvSpPr>
        <p:spPr>
          <a:xfrm>
            <a:off x="-6250617" y="4097933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5E9288-F47E-4804-A42D-652D43CE1FAE}"/>
              </a:ext>
            </a:extLst>
          </p:cNvPr>
          <p:cNvSpPr txBox="1"/>
          <p:nvPr/>
        </p:nvSpPr>
        <p:spPr>
          <a:xfrm>
            <a:off x="-6250617" y="5297063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23C656-3383-478D-A91C-C34E8CCE82B6}"/>
              </a:ext>
            </a:extLst>
          </p:cNvPr>
          <p:cNvSpPr txBox="1"/>
          <p:nvPr/>
        </p:nvSpPr>
        <p:spPr>
          <a:xfrm>
            <a:off x="-6250617" y="5896630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6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D1377E-1E7D-4EF7-A502-ADC9A4E2FD0C}"/>
              </a:ext>
            </a:extLst>
          </p:cNvPr>
          <p:cNvSpPr txBox="1"/>
          <p:nvPr/>
        </p:nvSpPr>
        <p:spPr>
          <a:xfrm>
            <a:off x="13425544" y="2295641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2A89E8-B07B-4381-8A96-0EAC2B1A1111}"/>
              </a:ext>
            </a:extLst>
          </p:cNvPr>
          <p:cNvSpPr txBox="1"/>
          <p:nvPr/>
        </p:nvSpPr>
        <p:spPr>
          <a:xfrm>
            <a:off x="13425544" y="2896105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465642-298C-4C78-85D4-13D53BD264B7}"/>
              </a:ext>
            </a:extLst>
          </p:cNvPr>
          <p:cNvSpPr txBox="1"/>
          <p:nvPr/>
        </p:nvSpPr>
        <p:spPr>
          <a:xfrm>
            <a:off x="13425544" y="3496569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BA2F3F-BA3B-484D-B6B6-AD756AFC0C6D}"/>
              </a:ext>
            </a:extLst>
          </p:cNvPr>
          <p:cNvSpPr txBox="1"/>
          <p:nvPr/>
        </p:nvSpPr>
        <p:spPr>
          <a:xfrm>
            <a:off x="13425544" y="4097033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9C3C09-A9BF-4D76-A6BF-8D8FAF9D8AA4}"/>
              </a:ext>
            </a:extLst>
          </p:cNvPr>
          <p:cNvSpPr txBox="1"/>
          <p:nvPr/>
        </p:nvSpPr>
        <p:spPr>
          <a:xfrm>
            <a:off x="13425544" y="4697498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04E0C8-2316-41A0-93F6-0D91E545E75C}"/>
                  </a:ext>
                </a:extLst>
              </p:cNvPr>
              <p:cNvSpPr txBox="1"/>
              <p:nvPr/>
            </p:nvSpPr>
            <p:spPr>
              <a:xfrm>
                <a:off x="-5300822" y="5297063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04E0C8-2316-41A0-93F6-0D91E545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0822" y="5297063"/>
                <a:ext cx="3672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15292D7-478F-48A9-B3E5-25963A776E3D}"/>
                  </a:ext>
                </a:extLst>
              </p:cNvPr>
              <p:cNvSpPr txBox="1"/>
              <p:nvPr/>
            </p:nvSpPr>
            <p:spPr>
              <a:xfrm>
                <a:off x="-1700821" y="5297063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8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15292D7-478F-48A9-B3E5-25963A77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0821" y="5297063"/>
                <a:ext cx="107146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BB541F-60BD-4915-A621-C7EC06F6D8C1}"/>
                  </a:ext>
                </a:extLst>
              </p:cNvPr>
              <p:cNvSpPr txBox="1"/>
              <p:nvPr/>
            </p:nvSpPr>
            <p:spPr>
              <a:xfrm>
                <a:off x="-5300822" y="5896630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6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BB541F-60BD-4915-A621-C7EC06F6D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0822" y="5896630"/>
                <a:ext cx="3672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59CBC8-09B4-4E7A-81BD-418725D792FE}"/>
                  </a:ext>
                </a:extLst>
              </p:cNvPr>
              <p:cNvSpPr txBox="1"/>
              <p:nvPr/>
            </p:nvSpPr>
            <p:spPr>
              <a:xfrm>
                <a:off x="-1700821" y="5896630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10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59CBC8-09B4-4E7A-81BD-418725D7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0821" y="5896630"/>
                <a:ext cx="107146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94D0E-C18A-4C4D-B3D4-4F9AD765470F}"/>
                  </a:ext>
                </a:extLst>
              </p:cNvPr>
              <p:cNvSpPr txBox="1"/>
              <p:nvPr/>
            </p:nvSpPr>
            <p:spPr>
              <a:xfrm>
                <a:off x="14342250" y="2294568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94D0E-C18A-4C4D-B3D4-4F9AD765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250" y="2294568"/>
                <a:ext cx="36720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475C22-8045-4CC6-BE8B-6098EB55E4A1}"/>
                  </a:ext>
                </a:extLst>
              </p:cNvPr>
              <p:cNvSpPr txBox="1"/>
              <p:nvPr/>
            </p:nvSpPr>
            <p:spPr>
              <a:xfrm>
                <a:off x="14342250" y="2895300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13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475C22-8045-4CC6-BE8B-6098EB55E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250" y="2895300"/>
                <a:ext cx="3672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EA7E72D-E5D1-41F0-8ADE-68A657BBAD3F}"/>
                  </a:ext>
                </a:extLst>
              </p:cNvPr>
              <p:cNvSpPr txBox="1"/>
              <p:nvPr/>
            </p:nvSpPr>
            <p:spPr>
              <a:xfrm>
                <a:off x="14342250" y="3496032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8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EA7E72D-E5D1-41F0-8ADE-68A657BBA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250" y="3496032"/>
                <a:ext cx="36720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F2C3C3-7832-420B-97B6-E88B2763787A}"/>
                  </a:ext>
                </a:extLst>
              </p:cNvPr>
              <p:cNvSpPr txBox="1"/>
              <p:nvPr/>
            </p:nvSpPr>
            <p:spPr>
              <a:xfrm>
                <a:off x="14342250" y="4096764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20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F2C3C3-7832-420B-97B6-E88B2763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250" y="4096764"/>
                <a:ext cx="36720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EB94236-ABAA-4EEA-9975-360CF2962C5D}"/>
                  </a:ext>
                </a:extLst>
              </p:cNvPr>
              <p:cNvSpPr txBox="1"/>
              <p:nvPr/>
            </p:nvSpPr>
            <p:spPr>
              <a:xfrm>
                <a:off x="14342250" y="4697498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18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EB94236-ABAA-4EEA-9975-360CF2962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250" y="4697498"/>
                <a:ext cx="3672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D5FB1F-1B16-4CC8-8855-B1013467BB54}"/>
                  </a:ext>
                </a:extLst>
              </p:cNvPr>
              <p:cNvSpPr txBox="1"/>
              <p:nvPr/>
            </p:nvSpPr>
            <p:spPr>
              <a:xfrm>
                <a:off x="17942251" y="2294568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8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D5FB1F-1B16-4CC8-8855-B1013467B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251" y="2294568"/>
                <a:ext cx="107146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E78C113-6894-41FB-8EB8-269043141603}"/>
                  </a:ext>
                </a:extLst>
              </p:cNvPr>
              <p:cNvSpPr txBox="1"/>
              <p:nvPr/>
            </p:nvSpPr>
            <p:spPr>
              <a:xfrm>
                <a:off x="17942250" y="2895300"/>
                <a:ext cx="10714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17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E78C113-6894-41FB-8EB8-269043141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250" y="2895300"/>
                <a:ext cx="107146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CE59689-684E-4F55-850D-7A622E389F6E}"/>
                  </a:ext>
                </a:extLst>
              </p:cNvPr>
              <p:cNvSpPr txBox="1"/>
              <p:nvPr/>
            </p:nvSpPr>
            <p:spPr>
              <a:xfrm>
                <a:off x="17942250" y="3496032"/>
                <a:ext cx="10714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12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CE59689-684E-4F55-850D-7A622E38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250" y="3496032"/>
                <a:ext cx="107146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ACD7AFD-FCF9-4C6F-A970-6401D661AB37}"/>
                  </a:ext>
                </a:extLst>
              </p:cNvPr>
              <p:cNvSpPr txBox="1"/>
              <p:nvPr/>
            </p:nvSpPr>
            <p:spPr>
              <a:xfrm>
                <a:off x="17942251" y="4096764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24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ACD7AFD-FCF9-4C6F-A970-6401D661A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251" y="4096764"/>
                <a:ext cx="107146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97047A5-51B0-49C5-8969-3278E70C9FB3}"/>
                  </a:ext>
                </a:extLst>
              </p:cNvPr>
              <p:cNvSpPr txBox="1"/>
              <p:nvPr/>
            </p:nvSpPr>
            <p:spPr>
              <a:xfrm>
                <a:off x="17942251" y="4697498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22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97047A5-51B0-49C5-8969-3278E70C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251" y="4697498"/>
                <a:ext cx="1071468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92ED04-7826-41C4-AD29-A163F22E7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461655"/>
              </p:ext>
            </p:extLst>
          </p:nvPr>
        </p:nvGraphicFramePr>
        <p:xfrm>
          <a:off x="345929" y="1659534"/>
          <a:ext cx="102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7701371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551809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592082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925468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066096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7125183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93210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637288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482486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839851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76497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47823676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Plaintext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6B85A096-03DC-49FE-9740-E773665C196A}"/>
              </a:ext>
            </a:extLst>
          </p:cNvPr>
          <p:cNvSpPr txBox="1"/>
          <p:nvPr/>
        </p:nvSpPr>
        <p:spPr>
          <a:xfrm>
            <a:off x="2034528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3BF80E-7C05-4D34-8543-2F2D9DA5CD97}"/>
              </a:ext>
            </a:extLst>
          </p:cNvPr>
          <p:cNvSpPr txBox="1"/>
          <p:nvPr/>
        </p:nvSpPr>
        <p:spPr>
          <a:xfrm>
            <a:off x="2754813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EAD721-AF35-4A6D-8C1B-E70B63AB9CE9}"/>
              </a:ext>
            </a:extLst>
          </p:cNvPr>
          <p:cNvSpPr txBox="1"/>
          <p:nvPr/>
        </p:nvSpPr>
        <p:spPr>
          <a:xfrm>
            <a:off x="3475098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33BB99-6B3A-4FD2-8CBA-6DD073E6D692}"/>
              </a:ext>
            </a:extLst>
          </p:cNvPr>
          <p:cNvSpPr txBox="1"/>
          <p:nvPr/>
        </p:nvSpPr>
        <p:spPr>
          <a:xfrm>
            <a:off x="4195383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89FEF6-53EB-4958-A3A0-2B06D00A4F5D}"/>
              </a:ext>
            </a:extLst>
          </p:cNvPr>
          <p:cNvSpPr txBox="1"/>
          <p:nvPr/>
        </p:nvSpPr>
        <p:spPr>
          <a:xfrm>
            <a:off x="4915668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17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D0804F-1C4C-4699-8368-313012D116F6}"/>
              </a:ext>
            </a:extLst>
          </p:cNvPr>
          <p:cNvSpPr txBox="1"/>
          <p:nvPr/>
        </p:nvSpPr>
        <p:spPr>
          <a:xfrm>
            <a:off x="5635953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AC7242-8051-41E6-A2C3-5C7E93356470}"/>
              </a:ext>
            </a:extLst>
          </p:cNvPr>
          <p:cNvSpPr txBox="1"/>
          <p:nvPr/>
        </p:nvSpPr>
        <p:spPr>
          <a:xfrm>
            <a:off x="6356238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6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95075D-5E62-4D62-B269-FA11901BC2DE}"/>
              </a:ext>
            </a:extLst>
          </p:cNvPr>
          <p:cNvSpPr txBox="1"/>
          <p:nvPr/>
        </p:nvSpPr>
        <p:spPr>
          <a:xfrm>
            <a:off x="7076523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89C1E0A-F0E0-4470-BBE6-2B4944D263A2}"/>
              </a:ext>
            </a:extLst>
          </p:cNvPr>
          <p:cNvSpPr txBox="1"/>
          <p:nvPr/>
        </p:nvSpPr>
        <p:spPr>
          <a:xfrm>
            <a:off x="7796808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EB8450C-1FF8-407F-B12E-7565610142A0}"/>
              </a:ext>
            </a:extLst>
          </p:cNvPr>
          <p:cNvSpPr txBox="1"/>
          <p:nvPr/>
        </p:nvSpPr>
        <p:spPr>
          <a:xfrm>
            <a:off x="8517093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DB33F3-9947-4E9E-9B7E-CE90E278E900}"/>
              </a:ext>
            </a:extLst>
          </p:cNvPr>
          <p:cNvSpPr txBox="1"/>
          <p:nvPr/>
        </p:nvSpPr>
        <p:spPr>
          <a:xfrm>
            <a:off x="9237378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B36182-795B-4B9C-B301-0F93C637265D}"/>
              </a:ext>
            </a:extLst>
          </p:cNvPr>
          <p:cNvSpPr txBox="1"/>
          <p:nvPr/>
        </p:nvSpPr>
        <p:spPr>
          <a:xfrm>
            <a:off x="9957667" y="247134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8912C7-D3B3-4C58-B026-6CE13A401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518904"/>
              </p:ext>
            </p:extLst>
          </p:nvPr>
        </p:nvGraphicFramePr>
        <p:xfrm>
          <a:off x="345929" y="3078812"/>
          <a:ext cx="102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23764817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2877916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247624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3738571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9431608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811990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478038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532380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1394115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284589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859940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464063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01093560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67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777DC3-DA52-4190-9597-7F722A11C128}"/>
                  </a:ext>
                </a:extLst>
              </p:cNvPr>
              <p:cNvSpPr txBox="1"/>
              <p:nvPr/>
            </p:nvSpPr>
            <p:spPr>
              <a:xfrm>
                <a:off x="3174553" y="4082862"/>
                <a:ext cx="243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</m:t>
                      </m:r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8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777DC3-DA52-4190-9597-7F722A11C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553" y="4082862"/>
                <a:ext cx="243551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03A45D4-CB56-4AF5-9224-34F71FB26112}"/>
                  </a:ext>
                </a:extLst>
              </p:cNvPr>
              <p:cNvSpPr txBox="1"/>
              <p:nvPr/>
            </p:nvSpPr>
            <p:spPr>
              <a:xfrm>
                <a:off x="5538181" y="4082862"/>
                <a:ext cx="40858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6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⋅1</m:t>
                          </m:r>
                          <m:r>
                            <a:rPr lang="da-DK" sz="28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𝟐</m:t>
                          </m:r>
                        </m:e>
                      </m:d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03A45D4-CB56-4AF5-9224-34F71FB2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81" y="4082862"/>
                <a:ext cx="408583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39FCE063-B772-489A-A954-41393E37BDDF}"/>
              </a:ext>
            </a:extLst>
          </p:cNvPr>
          <p:cNvSpPr txBox="1"/>
          <p:nvPr/>
        </p:nvSpPr>
        <p:spPr>
          <a:xfrm>
            <a:off x="2034528" y="3185957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CD6B6C9-9291-4EA4-9828-AC2333404560}"/>
              </a:ext>
            </a:extLst>
          </p:cNvPr>
          <p:cNvSpPr txBox="1"/>
          <p:nvPr/>
        </p:nvSpPr>
        <p:spPr>
          <a:xfrm>
            <a:off x="2754403" y="31849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18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D6AF5E-FFFE-4F21-B888-B3F8147630C1}"/>
              </a:ext>
            </a:extLst>
          </p:cNvPr>
          <p:cNvSpPr txBox="1"/>
          <p:nvPr/>
        </p:nvSpPr>
        <p:spPr>
          <a:xfrm>
            <a:off x="3474278" y="31849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24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749AC0-85FC-4097-8B40-4B32F82B6527}"/>
              </a:ext>
            </a:extLst>
          </p:cNvPr>
          <p:cNvSpPr txBox="1"/>
          <p:nvPr/>
        </p:nvSpPr>
        <p:spPr>
          <a:xfrm>
            <a:off x="4916409" y="31849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21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4C0AA74-E9CA-4E31-88E3-48B0073D2B1B}"/>
              </a:ext>
            </a:extLst>
          </p:cNvPr>
          <p:cNvSpPr txBox="1"/>
          <p:nvPr/>
        </p:nvSpPr>
        <p:spPr>
          <a:xfrm>
            <a:off x="4195564" y="31849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825B8E0-56C1-43B2-9C9C-C56141CE762D}"/>
              </a:ext>
            </a:extLst>
          </p:cNvPr>
          <p:cNvSpPr txBox="1"/>
          <p:nvPr/>
        </p:nvSpPr>
        <p:spPr>
          <a:xfrm>
            <a:off x="5633903" y="31849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E744A24-416A-4A26-84EF-9AC00ADE710F}"/>
              </a:ext>
            </a:extLst>
          </p:cNvPr>
          <p:cNvSpPr txBox="1"/>
          <p:nvPr/>
        </p:nvSpPr>
        <p:spPr>
          <a:xfrm>
            <a:off x="6353778" y="31849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10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5EEF33-FD8C-4F32-B77B-D10D3F3CDEC5}"/>
              </a:ext>
            </a:extLst>
          </p:cNvPr>
          <p:cNvSpPr txBox="1"/>
          <p:nvPr/>
        </p:nvSpPr>
        <p:spPr>
          <a:xfrm>
            <a:off x="7073653" y="31849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4347FB-A72F-4843-9039-421D5B8EF4FD}"/>
              </a:ext>
            </a:extLst>
          </p:cNvPr>
          <p:cNvSpPr txBox="1"/>
          <p:nvPr/>
        </p:nvSpPr>
        <p:spPr>
          <a:xfrm>
            <a:off x="7793528" y="317959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DD34C53-96A9-486F-B9E2-0EFA697D4379}"/>
              </a:ext>
            </a:extLst>
          </p:cNvPr>
          <p:cNvSpPr txBox="1"/>
          <p:nvPr/>
        </p:nvSpPr>
        <p:spPr>
          <a:xfrm>
            <a:off x="8513403" y="31849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12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99DEE30-241D-40FB-A73B-B3C57D42C5F0}"/>
              </a:ext>
            </a:extLst>
          </p:cNvPr>
          <p:cNvSpPr txBox="1"/>
          <p:nvPr/>
        </p:nvSpPr>
        <p:spPr>
          <a:xfrm>
            <a:off x="9233278" y="318499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24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7598A6-1CA3-4EB0-9FCF-6588351D4AC3}"/>
              </a:ext>
            </a:extLst>
          </p:cNvPr>
          <p:cNvSpPr txBox="1"/>
          <p:nvPr/>
        </p:nvSpPr>
        <p:spPr>
          <a:xfrm>
            <a:off x="9953148" y="318470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22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705DE5F-1CE3-45E8-BE13-4C70D65E77FD}"/>
                  </a:ext>
                </a:extLst>
              </p:cNvPr>
              <p:cNvSpPr txBox="1"/>
              <p:nvPr/>
            </p:nvSpPr>
            <p:spPr>
              <a:xfrm>
                <a:off x="270548" y="4693480"/>
                <a:ext cx="30117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14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705DE5F-1CE3-45E8-BE13-4C70D65E7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48" y="4693480"/>
                <a:ext cx="3011746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148F8A1-D713-4D94-BDC0-12522FBEAA20}"/>
                  </a:ext>
                </a:extLst>
              </p:cNvPr>
              <p:cNvSpPr txBox="1"/>
              <p:nvPr/>
            </p:nvSpPr>
            <p:spPr>
              <a:xfrm>
                <a:off x="3174553" y="4693480"/>
                <a:ext cx="243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=18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148F8A1-D713-4D94-BDC0-12522FBEA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553" y="4693480"/>
                <a:ext cx="2435516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18E97C7-5AFA-4027-A94F-8E3FFFEE56F2}"/>
                  </a:ext>
                </a:extLst>
              </p:cNvPr>
              <p:cNvSpPr txBox="1"/>
              <p:nvPr/>
            </p:nvSpPr>
            <p:spPr>
              <a:xfrm>
                <a:off x="5538181" y="4693480"/>
                <a:ext cx="93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18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18E97C7-5AFA-4027-A94F-8E3FFFEE5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81" y="4693480"/>
                <a:ext cx="936000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095C419E-AB38-4F66-B15F-0F7F3CD85B66}"/>
              </a:ext>
            </a:extLst>
          </p:cNvPr>
          <p:cNvSpPr txBox="1"/>
          <p:nvPr/>
        </p:nvSpPr>
        <p:spPr>
          <a:xfrm>
            <a:off x="270548" y="5796551"/>
            <a:ext cx="7711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IN" sz="2800" i="0" strike="noStrike" dirty="0">
                <a:solidFill>
                  <a:srgbClr val="002060"/>
                </a:solidFill>
                <a:effectLst/>
                <a:latin typeface="+mj-lt"/>
                <a:ea typeface="Cambria Math" panose="02040503050406030204" pitchFamily="18" charset="0"/>
                <a:cs typeface="Shruti" panose="020B0502040204020203" pitchFamily="34" charset="0"/>
              </a:rPr>
              <a:t>Proceeding in this manner we get rest of encryptions.</a:t>
            </a:r>
            <a:endParaRPr lang="da-DK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DE4284D-EE8F-4B50-AF11-52C53285D229}"/>
                  </a:ext>
                </a:extLst>
              </p:cNvPr>
              <p:cNvSpPr txBox="1"/>
              <p:nvPr/>
            </p:nvSpPr>
            <p:spPr>
              <a:xfrm>
                <a:off x="-5312310" y="2294568"/>
                <a:ext cx="3832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2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c</m:t>
                      </m:r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r>
                        <a:rPr lang="da-DK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 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24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DE4284D-EE8F-4B50-AF11-52C53285D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2310" y="2294568"/>
                <a:ext cx="3832637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E43A163-DB46-44AC-AF7B-39A1429C30D1}"/>
                  </a:ext>
                </a:extLst>
              </p:cNvPr>
              <p:cNvSpPr txBox="1"/>
              <p:nvPr/>
            </p:nvSpPr>
            <p:spPr>
              <a:xfrm>
                <a:off x="-1683610" y="2337483"/>
                <a:ext cx="93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E43A163-DB46-44AC-AF7B-39A1429C3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3610" y="2337483"/>
                <a:ext cx="936000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14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3" grpId="0"/>
      <p:bldP spid="48" grpId="0"/>
      <p:bldP spid="6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3" grpId="0"/>
      <p:bldP spid="94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ABD6811-AFC8-4A87-B714-6E2C067C9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4881"/>
              </p:ext>
            </p:extLst>
          </p:nvPr>
        </p:nvGraphicFramePr>
        <p:xfrm>
          <a:off x="5033482" y="4636337"/>
          <a:ext cx="7027338" cy="1817672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541105">
                  <a:extLst>
                    <a:ext uri="{9D8B030D-6E8A-4147-A177-3AD203B41FA5}">
                      <a16:colId xmlns:a16="http://schemas.microsoft.com/office/drawing/2014/main" val="2538555144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51978743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0262841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202489008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484666527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1168455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79316429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53113590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913343653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934445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4153651878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905644156"/>
                    </a:ext>
                  </a:extLst>
                </a:gridCol>
                <a:gridCol w="534078">
                  <a:extLst>
                    <a:ext uri="{9D8B030D-6E8A-4147-A177-3AD203B41FA5}">
                      <a16:colId xmlns:a16="http://schemas.microsoft.com/office/drawing/2014/main" val="1984715757"/>
                    </a:ext>
                  </a:extLst>
                </a:gridCol>
              </a:tblGrid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J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K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86155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587766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Q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T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V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W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Z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821219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17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21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02717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A2C9BBF-E068-4944-A4CC-B0D2C2816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26594"/>
              </p:ext>
            </p:extLst>
          </p:nvPr>
        </p:nvGraphicFramePr>
        <p:xfrm>
          <a:off x="345929" y="2590491"/>
          <a:ext cx="102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7701371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551809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592082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925468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066096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7125183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93210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6372886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482486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839851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076497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47823676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dirty="0">
                          <a:solidFill>
                            <a:srgbClr val="002060"/>
                          </a:solidFill>
                          <a:effectLst/>
                          <a:latin typeface="+mj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Ciphertext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/>
              <p:nvPr/>
            </p:nvSpPr>
            <p:spPr>
              <a:xfrm>
                <a:off x="147740" y="899215"/>
                <a:ext cx="10172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IN" sz="2800" b="1" u="sng" dirty="0">
                    <a:solidFill>
                      <a:srgbClr val="002060"/>
                    </a:solidFill>
                  </a:rPr>
                  <a:t>Step 3: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GB" sz="2800" dirty="0">
                    <a:solidFill>
                      <a:srgbClr val="002060"/>
                    </a:solidFill>
                  </a:rPr>
                  <a:t>Translating this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IN" sz="2800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GB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GB" sz="2800" dirty="0">
                    <a:solidFill>
                      <a:srgbClr val="002060"/>
                    </a:solidFill>
                  </a:rPr>
                  <a:t>to alphabet to </a:t>
                </a:r>
                <a:r>
                  <a:rPr lang="en-IN" sz="2800" dirty="0">
                    <a:solidFill>
                      <a:srgbClr val="002060"/>
                    </a:solidFill>
                  </a:rPr>
                  <a:t>write a ciphertext</a:t>
                </a:r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0" y="899215"/>
                <a:ext cx="10172700" cy="523220"/>
              </a:xfrm>
              <a:prstGeom prst="rect">
                <a:avLst/>
              </a:prstGeom>
              <a:blipFill>
                <a:blip r:embed="rId2"/>
                <a:stretch>
                  <a:fillRect l="-119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7AA2E5C-3860-4393-BC55-B9065C0CC43B}"/>
              </a:ext>
            </a:extLst>
          </p:cNvPr>
          <p:cNvSpPr/>
          <p:nvPr/>
        </p:nvSpPr>
        <p:spPr>
          <a:xfrm>
            <a:off x="7246430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D71AC54-B943-44DF-99B2-2DB8115819DE}"/>
              </a:ext>
            </a:extLst>
          </p:cNvPr>
          <p:cNvSpPr/>
          <p:nvPr/>
        </p:nvSpPr>
        <p:spPr>
          <a:xfrm>
            <a:off x="6161605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585A4AE-AF61-409A-A90A-9E6E840FD8F5}"/>
              </a:ext>
            </a:extLst>
          </p:cNvPr>
          <p:cNvSpPr/>
          <p:nvPr/>
        </p:nvSpPr>
        <p:spPr>
          <a:xfrm>
            <a:off x="7781429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9F2B006-31D7-428B-BAE1-6C6349A69EBA}"/>
              </a:ext>
            </a:extLst>
          </p:cNvPr>
          <p:cNvSpPr/>
          <p:nvPr/>
        </p:nvSpPr>
        <p:spPr>
          <a:xfrm>
            <a:off x="9404292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38C8681-382D-482E-BF02-4AF9124F7FE4}"/>
              </a:ext>
            </a:extLst>
          </p:cNvPr>
          <p:cNvSpPr/>
          <p:nvPr/>
        </p:nvSpPr>
        <p:spPr>
          <a:xfrm>
            <a:off x="9403381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087873C-043D-460A-829A-69B051AC7897}"/>
              </a:ext>
            </a:extLst>
          </p:cNvPr>
          <p:cNvSpPr/>
          <p:nvPr/>
        </p:nvSpPr>
        <p:spPr>
          <a:xfrm>
            <a:off x="11030530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3D75BB7-EE79-4D19-946E-3DF9758A68BC}"/>
              </a:ext>
            </a:extLst>
          </p:cNvPr>
          <p:cNvSpPr/>
          <p:nvPr/>
        </p:nvSpPr>
        <p:spPr>
          <a:xfrm>
            <a:off x="10489876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3C30F319-CD56-49EC-8147-CEA9382C5104}"/>
              </a:ext>
            </a:extLst>
          </p:cNvPr>
          <p:cNvSpPr/>
          <p:nvPr/>
        </p:nvSpPr>
        <p:spPr>
          <a:xfrm>
            <a:off x="7247341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EF98F13-DDF3-4BEE-A1FA-2F3F4312CE0F}"/>
              </a:ext>
            </a:extLst>
          </p:cNvPr>
          <p:cNvSpPr/>
          <p:nvPr/>
        </p:nvSpPr>
        <p:spPr>
          <a:xfrm>
            <a:off x="11573196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9EA1F67E-4E07-4DD0-920D-5224C072A282}"/>
              </a:ext>
            </a:extLst>
          </p:cNvPr>
          <p:cNvSpPr/>
          <p:nvPr/>
        </p:nvSpPr>
        <p:spPr>
          <a:xfrm>
            <a:off x="9951657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404E4EA-9D09-43F9-B969-C1FE33D5A508}"/>
              </a:ext>
            </a:extLst>
          </p:cNvPr>
          <p:cNvSpPr txBox="1"/>
          <p:nvPr/>
        </p:nvSpPr>
        <p:spPr>
          <a:xfrm>
            <a:off x="2034528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C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F1147E2-769A-4ECC-93D5-A0DAF0E71A7A}"/>
              </a:ext>
            </a:extLst>
          </p:cNvPr>
          <p:cNvSpPr txBox="1"/>
          <p:nvPr/>
        </p:nvSpPr>
        <p:spPr>
          <a:xfrm>
            <a:off x="2754403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S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168D2BA-8D72-465B-989A-740C0D10D507}"/>
              </a:ext>
            </a:extLst>
          </p:cNvPr>
          <p:cNvSpPr txBox="1"/>
          <p:nvPr/>
        </p:nvSpPr>
        <p:spPr>
          <a:xfrm>
            <a:off x="3474278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Y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0CE001-0B7D-4A74-8A7F-E86C8C8681E5}"/>
              </a:ext>
            </a:extLst>
          </p:cNvPr>
          <p:cNvSpPr txBox="1"/>
          <p:nvPr/>
        </p:nvSpPr>
        <p:spPr>
          <a:xfrm>
            <a:off x="4194153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E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BD1DB1-9C5D-445E-BB19-D68BD4B42339}"/>
              </a:ext>
            </a:extLst>
          </p:cNvPr>
          <p:cNvSpPr txBox="1"/>
          <p:nvPr/>
        </p:nvSpPr>
        <p:spPr>
          <a:xfrm>
            <a:off x="4914028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206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V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EB2E4FA-2C7A-4377-8C4B-2DBE478A7BBA}"/>
              </a:ext>
            </a:extLst>
          </p:cNvPr>
          <p:cNvSpPr txBox="1"/>
          <p:nvPr/>
        </p:nvSpPr>
        <p:spPr>
          <a:xfrm>
            <a:off x="5633903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I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0DC669B-4BEF-4347-BBC9-C79882085C2E}"/>
              </a:ext>
            </a:extLst>
          </p:cNvPr>
          <p:cNvSpPr txBox="1"/>
          <p:nvPr/>
        </p:nvSpPr>
        <p:spPr>
          <a:xfrm>
            <a:off x="6353778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K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8386D6E-7549-4D10-86AE-DA4F4720DA7D}"/>
              </a:ext>
            </a:extLst>
          </p:cNvPr>
          <p:cNvSpPr txBox="1"/>
          <p:nvPr/>
        </p:nvSpPr>
        <p:spPr>
          <a:xfrm>
            <a:off x="7073653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I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2441ED2-4130-452F-87DA-36E5044B1CA4}"/>
              </a:ext>
            </a:extLst>
          </p:cNvPr>
          <p:cNvSpPr txBox="1"/>
          <p:nvPr/>
        </p:nvSpPr>
        <p:spPr>
          <a:xfrm>
            <a:off x="7793528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R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E85446D-F15A-4D1B-A74A-BF9B0933BDC5}"/>
              </a:ext>
            </a:extLst>
          </p:cNvPr>
          <p:cNvSpPr txBox="1"/>
          <p:nvPr/>
        </p:nvSpPr>
        <p:spPr>
          <a:xfrm>
            <a:off x="8513403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M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59DC277-239A-4B31-9492-7210980030CF}"/>
              </a:ext>
            </a:extLst>
          </p:cNvPr>
          <p:cNvSpPr txBox="1"/>
          <p:nvPr/>
        </p:nvSpPr>
        <p:spPr>
          <a:xfrm>
            <a:off x="9233278" y="271509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Y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93A0AF-C75C-43D8-BD41-873459F4D9D8}"/>
              </a:ext>
            </a:extLst>
          </p:cNvPr>
          <p:cNvSpPr txBox="1"/>
          <p:nvPr/>
        </p:nvSpPr>
        <p:spPr>
          <a:xfrm>
            <a:off x="9953148" y="270201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W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113E975-CCC7-4C4F-9137-BC42F76EB9E0}"/>
                  </a:ext>
                </a:extLst>
              </p:cNvPr>
              <p:cNvSpPr txBox="1"/>
              <p:nvPr/>
            </p:nvSpPr>
            <p:spPr>
              <a:xfrm>
                <a:off x="345929" y="3749858"/>
                <a:ext cx="74475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encrypted message is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CSY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EVI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KIRMYW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”.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113E975-CCC7-4C4F-9137-BC42F76E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29" y="3749858"/>
                <a:ext cx="7447599" cy="523220"/>
              </a:xfrm>
              <a:prstGeom prst="rect">
                <a:avLst/>
              </a:prstGeom>
              <a:blipFill>
                <a:blip r:embed="rId3"/>
                <a:stretch>
                  <a:fillRect l="-1720" t="-11628" r="-24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56EC126-DC66-4A0C-B382-5DCAE5FEE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62889"/>
              </p:ext>
            </p:extLst>
          </p:nvPr>
        </p:nvGraphicFramePr>
        <p:xfrm>
          <a:off x="345929" y="1879257"/>
          <a:ext cx="102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23764817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2877916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247624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3738571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9431608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811990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478038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532380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1394115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284589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859940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464063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01093560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6759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07A29066-DE5D-485F-8932-CD3F9EC9E1A0}"/>
              </a:ext>
            </a:extLst>
          </p:cNvPr>
          <p:cNvSpPr txBox="1"/>
          <p:nvPr/>
        </p:nvSpPr>
        <p:spPr>
          <a:xfrm>
            <a:off x="2034528" y="198640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29202E-203D-46EA-AA69-CDA0897ABB60}"/>
              </a:ext>
            </a:extLst>
          </p:cNvPr>
          <p:cNvSpPr txBox="1"/>
          <p:nvPr/>
        </p:nvSpPr>
        <p:spPr>
          <a:xfrm>
            <a:off x="2754403" y="198544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18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FC7433-42F1-49FB-95E6-E43642940F4D}"/>
              </a:ext>
            </a:extLst>
          </p:cNvPr>
          <p:cNvSpPr txBox="1"/>
          <p:nvPr/>
        </p:nvSpPr>
        <p:spPr>
          <a:xfrm>
            <a:off x="3474278" y="198544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24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7B4842-8C56-4A0F-AAFF-F179685A1583}"/>
              </a:ext>
            </a:extLst>
          </p:cNvPr>
          <p:cNvSpPr txBox="1"/>
          <p:nvPr/>
        </p:nvSpPr>
        <p:spPr>
          <a:xfrm>
            <a:off x="4916409" y="198544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21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55EC08-20E7-4CB9-94FB-F5B991E149C7}"/>
              </a:ext>
            </a:extLst>
          </p:cNvPr>
          <p:cNvSpPr txBox="1"/>
          <p:nvPr/>
        </p:nvSpPr>
        <p:spPr>
          <a:xfrm>
            <a:off x="4195564" y="198544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4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49883-79BB-4BF5-81DC-D5ECF001AB66}"/>
              </a:ext>
            </a:extLst>
          </p:cNvPr>
          <p:cNvSpPr txBox="1"/>
          <p:nvPr/>
        </p:nvSpPr>
        <p:spPr>
          <a:xfrm>
            <a:off x="5633903" y="198544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90D4C6-70AE-434A-AB90-3221085029A6}"/>
              </a:ext>
            </a:extLst>
          </p:cNvPr>
          <p:cNvSpPr txBox="1"/>
          <p:nvPr/>
        </p:nvSpPr>
        <p:spPr>
          <a:xfrm>
            <a:off x="6353778" y="198544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10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AB0E1B-CB2D-4736-BB50-4AF766C6EAC8}"/>
              </a:ext>
            </a:extLst>
          </p:cNvPr>
          <p:cNvSpPr txBox="1"/>
          <p:nvPr/>
        </p:nvSpPr>
        <p:spPr>
          <a:xfrm>
            <a:off x="7073653" y="198544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18610B-6D3F-4473-88E7-65FEF239C4C9}"/>
              </a:ext>
            </a:extLst>
          </p:cNvPr>
          <p:cNvSpPr txBox="1"/>
          <p:nvPr/>
        </p:nvSpPr>
        <p:spPr>
          <a:xfrm>
            <a:off x="7793528" y="198003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B98A6E-F242-4606-AF7C-43354EDCAA20}"/>
              </a:ext>
            </a:extLst>
          </p:cNvPr>
          <p:cNvSpPr txBox="1"/>
          <p:nvPr/>
        </p:nvSpPr>
        <p:spPr>
          <a:xfrm>
            <a:off x="8513403" y="198544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12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49EB97-45B6-4DB1-A711-F8F74F26D9FB}"/>
              </a:ext>
            </a:extLst>
          </p:cNvPr>
          <p:cNvSpPr txBox="1"/>
          <p:nvPr/>
        </p:nvSpPr>
        <p:spPr>
          <a:xfrm>
            <a:off x="9233278" y="1985444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24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EF2857-90C2-48B7-80BC-D592B3E33B7A}"/>
              </a:ext>
            </a:extLst>
          </p:cNvPr>
          <p:cNvSpPr txBox="1"/>
          <p:nvPr/>
        </p:nvSpPr>
        <p:spPr>
          <a:xfrm>
            <a:off x="9953148" y="1985149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22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6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7" grpId="2" animBg="1"/>
      <p:bldP spid="97" grpId="3" animBg="1"/>
      <p:bldP spid="98" grpId="0" animBg="1"/>
      <p:bldP spid="98" grpId="1" animBg="1"/>
      <p:bldP spid="98" grpId="2" animBg="1"/>
      <p:bldP spid="98" grpId="3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2F8948-2F0D-4B1C-9A36-3F3F11201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865587"/>
              </p:ext>
            </p:extLst>
          </p:nvPr>
        </p:nvGraphicFramePr>
        <p:xfrm>
          <a:off x="1863762" y="3498499"/>
          <a:ext cx="66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6483047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54930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32000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507111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502384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987316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649110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02098431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56977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5E6691E-75E0-4C4E-8FA9-3CFACDA73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4881"/>
              </p:ext>
            </p:extLst>
          </p:nvPr>
        </p:nvGraphicFramePr>
        <p:xfrm>
          <a:off x="5033482" y="4636337"/>
          <a:ext cx="7027338" cy="1817672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541105">
                  <a:extLst>
                    <a:ext uri="{9D8B030D-6E8A-4147-A177-3AD203B41FA5}">
                      <a16:colId xmlns:a16="http://schemas.microsoft.com/office/drawing/2014/main" val="2538555144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51978743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0262841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202489008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484666527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1168455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79316429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53113590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913343653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934445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4153651878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905644156"/>
                    </a:ext>
                  </a:extLst>
                </a:gridCol>
                <a:gridCol w="534078">
                  <a:extLst>
                    <a:ext uri="{9D8B030D-6E8A-4147-A177-3AD203B41FA5}">
                      <a16:colId xmlns:a16="http://schemas.microsoft.com/office/drawing/2014/main" val="1984715757"/>
                    </a:ext>
                  </a:extLst>
                </a:gridCol>
              </a:tblGrid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J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K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86155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587766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Q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T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V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W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Z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821219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17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21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0271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46F16-D42C-418B-93BA-970E225E3A43}"/>
              </a:ext>
            </a:extLst>
          </p:cNvPr>
          <p:cNvSpPr/>
          <p:nvPr/>
        </p:nvSpPr>
        <p:spPr>
          <a:xfrm>
            <a:off x="131180" y="1998183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17EC1-B748-4564-96DE-C9EEE33B2894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/>
              <p:nvPr/>
            </p:nvSpPr>
            <p:spPr>
              <a:xfrm>
                <a:off x="1679180" y="819395"/>
                <a:ext cx="10381639" cy="112466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Convert given ciphertext </a:t>
                </a:r>
                <a:r>
                  <a:rPr lang="en-US" b="1" dirty="0"/>
                  <a:t>“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𝐀𝐍𝐏𝐍𝐒𝐋𝐗</m:t>
                    </m:r>
                  </m:oMath>
                </a14:m>
                <a:r>
                  <a:rPr lang="en-US" b="1" dirty="0"/>
                  <a:t>”</a:t>
                </a:r>
                <a:r>
                  <a:rPr lang="en-US" dirty="0"/>
                  <a:t> into plaintext by using key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19395"/>
                <a:ext cx="10381639" cy="1124667"/>
              </a:xfrm>
              <a:prstGeom prst="rect">
                <a:avLst/>
              </a:prstGeom>
              <a:blipFill>
                <a:blip r:embed="rId2"/>
                <a:stretch>
                  <a:fillRect l="-1174" r="-1233" b="-14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/>
              <p:nvPr/>
            </p:nvSpPr>
            <p:spPr>
              <a:xfrm>
                <a:off x="1679180" y="2000517"/>
                <a:ext cx="10172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IN" sz="2800" b="1" u="sng" dirty="0">
                    <a:solidFill>
                      <a:srgbClr val="002060"/>
                    </a:solidFill>
                  </a:rPr>
                  <a:t>Step 1: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Assigning </a:t>
                </a:r>
                <a:r>
                  <a:rPr lang="en-GB" sz="2800" dirty="0">
                    <a:solidFill>
                      <a:srgbClr val="002060"/>
                    </a:solidFill>
                  </a:rPr>
                  <a:t>unique integer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to each alphabet of given plaintext.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2000517"/>
                <a:ext cx="10172700" cy="523220"/>
              </a:xfrm>
              <a:prstGeom prst="rect">
                <a:avLst/>
              </a:prstGeom>
              <a:blipFill>
                <a:blip r:embed="rId3"/>
                <a:stretch>
                  <a:fillRect l="-119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9E96B55-41B8-4692-8C99-C2B8D8808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255274"/>
              </p:ext>
            </p:extLst>
          </p:nvPr>
        </p:nvGraphicFramePr>
        <p:xfrm>
          <a:off x="1863762" y="2788860"/>
          <a:ext cx="66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423458212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551809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592082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925468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066096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7125183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93210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dirty="0">
                          <a:solidFill>
                            <a:srgbClr val="002060"/>
                          </a:solidFill>
                          <a:effectLst/>
                          <a:latin typeface="+mj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Ciphertext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8CF9FB-4831-4C7C-B776-7FFB26056ECC}"/>
              </a:ext>
            </a:extLst>
          </p:cNvPr>
          <p:cNvSpPr txBox="1"/>
          <p:nvPr/>
        </p:nvSpPr>
        <p:spPr>
          <a:xfrm>
            <a:off x="3554606" y="359974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0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599F26-D12C-421F-B546-5EB4B13547EA}"/>
              </a:ext>
            </a:extLst>
          </p:cNvPr>
          <p:cNvSpPr txBox="1"/>
          <p:nvPr/>
        </p:nvSpPr>
        <p:spPr>
          <a:xfrm>
            <a:off x="4275783" y="359974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B1485D-6250-4D6C-AE23-0F929C5193F9}"/>
              </a:ext>
            </a:extLst>
          </p:cNvPr>
          <p:cNvSpPr txBox="1"/>
          <p:nvPr/>
        </p:nvSpPr>
        <p:spPr>
          <a:xfrm>
            <a:off x="4996960" y="359974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15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28258-8FFF-46B3-A3E6-A89A6ACE1C02}"/>
              </a:ext>
            </a:extLst>
          </p:cNvPr>
          <p:cNvSpPr txBox="1"/>
          <p:nvPr/>
        </p:nvSpPr>
        <p:spPr>
          <a:xfrm>
            <a:off x="5718137" y="359974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548759-8782-4835-AFA4-029439B7BC10}"/>
              </a:ext>
            </a:extLst>
          </p:cNvPr>
          <p:cNvSpPr txBox="1"/>
          <p:nvPr/>
        </p:nvSpPr>
        <p:spPr>
          <a:xfrm>
            <a:off x="6439314" y="359974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18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BAB72-E340-4527-B151-E119D3AF2BD8}"/>
              </a:ext>
            </a:extLst>
          </p:cNvPr>
          <p:cNvSpPr txBox="1"/>
          <p:nvPr/>
        </p:nvSpPr>
        <p:spPr>
          <a:xfrm>
            <a:off x="7160491" y="359974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11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54AA27-3044-4F37-BD13-E657527CA238}"/>
              </a:ext>
            </a:extLst>
          </p:cNvPr>
          <p:cNvSpPr txBox="1"/>
          <p:nvPr/>
        </p:nvSpPr>
        <p:spPr>
          <a:xfrm>
            <a:off x="7881666" y="359974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23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EBC0EE-FAB8-47B4-B2EC-A4B293008683}"/>
              </a:ext>
            </a:extLst>
          </p:cNvPr>
          <p:cNvSpPr/>
          <p:nvPr/>
        </p:nvSpPr>
        <p:spPr>
          <a:xfrm>
            <a:off x="7785972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EFB187-C5F6-473E-ABA8-E0C96C6DF635}"/>
              </a:ext>
            </a:extLst>
          </p:cNvPr>
          <p:cNvSpPr/>
          <p:nvPr/>
        </p:nvSpPr>
        <p:spPr>
          <a:xfrm>
            <a:off x="5078072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C77F51E-7D9E-4218-8FE4-8DCECB9FE0B1}"/>
              </a:ext>
            </a:extLst>
          </p:cNvPr>
          <p:cNvSpPr/>
          <p:nvPr/>
        </p:nvSpPr>
        <p:spPr>
          <a:xfrm>
            <a:off x="10490130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79F116-2E77-416E-A3B2-59030B9328A0}"/>
              </a:ext>
            </a:extLst>
          </p:cNvPr>
          <p:cNvSpPr/>
          <p:nvPr/>
        </p:nvSpPr>
        <p:spPr>
          <a:xfrm>
            <a:off x="5084630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C10B73-3750-40EA-8BB1-EF50AFE40F4E}"/>
              </a:ext>
            </a:extLst>
          </p:cNvPr>
          <p:cNvSpPr/>
          <p:nvPr/>
        </p:nvSpPr>
        <p:spPr>
          <a:xfrm>
            <a:off x="11031911" y="4692721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4DC52C-AC28-4C14-A92A-D84440D488DC}"/>
              </a:ext>
            </a:extLst>
          </p:cNvPr>
          <p:cNvSpPr/>
          <p:nvPr/>
        </p:nvSpPr>
        <p:spPr>
          <a:xfrm>
            <a:off x="6163105" y="5595039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127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6" grpId="0" animBg="1"/>
      <p:bldP spid="36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/>
              <p:nvPr/>
            </p:nvSpPr>
            <p:spPr>
              <a:xfrm>
                <a:off x="147740" y="899215"/>
                <a:ext cx="10172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IN" sz="2800" b="1" u="sng" dirty="0">
                    <a:solidFill>
                      <a:srgbClr val="002060"/>
                    </a:solidFill>
                  </a:rPr>
                  <a:t>Step 2: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Decryption by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e>
                    </m:d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 </m:t>
                    </m:r>
                    <m:d>
                      <m:d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26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0" y="899215"/>
                <a:ext cx="10172700" cy="523220"/>
              </a:xfrm>
              <a:prstGeom prst="rect">
                <a:avLst/>
              </a:prstGeom>
              <a:blipFill>
                <a:blip r:embed="rId2"/>
                <a:stretch>
                  <a:fillRect l="-119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15">
                <a:extLst>
                  <a:ext uri="{FF2B5EF4-FFF2-40B4-BE49-F238E27FC236}">
                    <a16:creationId xmlns:a16="http://schemas.microsoft.com/office/drawing/2014/main" id="{36CCE6AE-3FB8-4F9B-811D-5E942FA5B6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105138"/>
                  </p:ext>
                </p:extLst>
              </p:nvPr>
            </p:nvGraphicFramePr>
            <p:xfrm>
              <a:off x="-6180500" y="1659534"/>
              <a:ext cx="5724000" cy="47984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44000">
                      <a:extLst>
                        <a:ext uri="{9D8B030D-6E8A-4147-A177-3AD203B41FA5}">
                          <a16:colId xmlns:a16="http://schemas.microsoft.com/office/drawing/2014/main" val="3210824380"/>
                        </a:ext>
                      </a:extLst>
                    </a:gridCol>
                    <a:gridCol w="4680000">
                      <a:extLst>
                        <a:ext uri="{9D8B030D-6E8A-4147-A177-3AD203B41FA5}">
                          <a16:colId xmlns:a16="http://schemas.microsoft.com/office/drawing/2014/main" val="2908647576"/>
                        </a:ext>
                      </a:extLst>
                    </a:gridCol>
                  </a:tblGrid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IN" sz="2800" b="1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c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𝐩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≡(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𝐜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𝟓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) (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𝐦𝐨𝐝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 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𝟐𝟔</m:t>
                                </m:r>
                                <m:r>
                                  <a:rPr lang="en-IN" sz="2800" b="1" i="0" strike="noStrike" kern="1200" dirty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b="1" i="0" strike="noStrike" kern="1200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94172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23984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855487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7894166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2564408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6186755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1291307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56189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15">
                <a:extLst>
                  <a:ext uri="{FF2B5EF4-FFF2-40B4-BE49-F238E27FC236}">
                    <a16:creationId xmlns:a16="http://schemas.microsoft.com/office/drawing/2014/main" id="{36CCE6AE-3FB8-4F9B-811D-5E942FA5B6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105138"/>
                  </p:ext>
                </p:extLst>
              </p:nvPr>
            </p:nvGraphicFramePr>
            <p:xfrm>
              <a:off x="-6180500" y="1659534"/>
              <a:ext cx="5724000" cy="47984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44000">
                      <a:extLst>
                        <a:ext uri="{9D8B030D-6E8A-4147-A177-3AD203B41FA5}">
                          <a16:colId xmlns:a16="http://schemas.microsoft.com/office/drawing/2014/main" val="3210824380"/>
                        </a:ext>
                      </a:extLst>
                    </a:gridCol>
                    <a:gridCol w="4680000">
                      <a:extLst>
                        <a:ext uri="{9D8B030D-6E8A-4147-A177-3AD203B41FA5}">
                          <a16:colId xmlns:a16="http://schemas.microsoft.com/office/drawing/2014/main" val="2908647576"/>
                        </a:ext>
                      </a:extLst>
                    </a:gridCol>
                  </a:tblGrid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IN" sz="2800" b="1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c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AA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627" t="-4040" r="-520" b="-70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94172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23984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855487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7894166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2564408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6186755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12913077"/>
                      </a:ext>
                    </a:extLst>
                  </a:tr>
                  <a:tr h="599802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endParaRPr lang="en-IN" sz="2800" b="0" strike="noStrike" kern="1200" dirty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561894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150AD3-1F3D-44D9-B088-5808153979C7}"/>
                  </a:ext>
                </a:extLst>
              </p:cNvPr>
              <p:cNvSpPr txBox="1"/>
              <p:nvPr/>
            </p:nvSpPr>
            <p:spPr>
              <a:xfrm>
                <a:off x="-5057163" y="2299238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p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17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−5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150AD3-1F3D-44D9-B088-580815397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57163" y="2299238"/>
                <a:ext cx="3672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0F1086-4844-4119-BC37-9771966704C4}"/>
                  </a:ext>
                </a:extLst>
              </p:cNvPr>
              <p:cNvSpPr txBox="1"/>
              <p:nvPr/>
            </p:nvSpPr>
            <p:spPr>
              <a:xfrm>
                <a:off x="-5057163" y="2898803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p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13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−5</m:t>
                          </m:r>
                        </m:e>
                      </m:d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0F1086-4844-4119-BC37-977196670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57163" y="2898803"/>
                <a:ext cx="3672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EA431A-79E7-44EA-A232-AACE1BF9BA13}"/>
                  </a:ext>
                </a:extLst>
              </p:cNvPr>
              <p:cNvSpPr txBox="1"/>
              <p:nvPr/>
            </p:nvSpPr>
            <p:spPr>
              <a:xfrm>
                <a:off x="-5057163" y="3498368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p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−5</m:t>
                          </m:r>
                        </m:e>
                      </m:d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EA431A-79E7-44EA-A232-AACE1BF9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57163" y="3498368"/>
                <a:ext cx="367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D29C2F-6165-4625-8F6D-741B3BC6D01C}"/>
                  </a:ext>
                </a:extLst>
              </p:cNvPr>
              <p:cNvSpPr txBox="1"/>
              <p:nvPr/>
            </p:nvSpPr>
            <p:spPr>
              <a:xfrm>
                <a:off x="-5057163" y="4097933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p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5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−5</m:t>
                          </m:r>
                        </m:e>
                      </m:d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D29C2F-6165-4625-8F6D-741B3BC6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57163" y="4097933"/>
                <a:ext cx="367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849438-4CF7-433D-A967-0BAB115A52EC}"/>
                  </a:ext>
                </a:extLst>
              </p:cNvPr>
              <p:cNvSpPr txBox="1"/>
              <p:nvPr/>
            </p:nvSpPr>
            <p:spPr>
              <a:xfrm>
                <a:off x="-5057163" y="4697498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p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7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−5</m:t>
                          </m:r>
                        </m:e>
                      </m:d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849438-4CF7-433D-A967-0BAB115A5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57163" y="4697498"/>
                <a:ext cx="367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6FF050-DB19-4707-969D-A6A26DAD45D9}"/>
                  </a:ext>
                </a:extLst>
              </p:cNvPr>
              <p:cNvSpPr txBox="1"/>
              <p:nvPr/>
            </p:nvSpPr>
            <p:spPr>
              <a:xfrm>
                <a:off x="-1457162" y="2299238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12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6FF050-DB19-4707-969D-A6A26DAD4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7162" y="2299238"/>
                <a:ext cx="107146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B189481-7986-488A-A105-CA2050EA203C}"/>
                  </a:ext>
                </a:extLst>
              </p:cNvPr>
              <p:cNvSpPr txBox="1"/>
              <p:nvPr/>
            </p:nvSpPr>
            <p:spPr>
              <a:xfrm>
                <a:off x="-1457163" y="2898803"/>
                <a:ext cx="10714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8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B189481-7986-488A-A105-CA2050EA2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7163" y="2898803"/>
                <a:ext cx="10714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D6FFD9-446A-4858-B79D-363433E67E07}"/>
                  </a:ext>
                </a:extLst>
              </p:cNvPr>
              <p:cNvSpPr txBox="1"/>
              <p:nvPr/>
            </p:nvSpPr>
            <p:spPr>
              <a:xfrm>
                <a:off x="-1457163" y="3498368"/>
                <a:ext cx="10714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17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D6FFD9-446A-4858-B79D-363433E6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7163" y="3498368"/>
                <a:ext cx="107146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A8D728B-3E76-400A-88FC-EA6DDDA60AE7}"/>
                  </a:ext>
                </a:extLst>
              </p:cNvPr>
              <p:cNvSpPr txBox="1"/>
              <p:nvPr/>
            </p:nvSpPr>
            <p:spPr>
              <a:xfrm>
                <a:off x="-1457162" y="4097933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A8D728B-3E76-400A-88FC-EA6DDDA60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7162" y="4097933"/>
                <a:ext cx="107146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ADC0D8-C4A1-43E8-AEC5-3B37C057F029}"/>
                  </a:ext>
                </a:extLst>
              </p:cNvPr>
              <p:cNvSpPr txBox="1"/>
              <p:nvPr/>
            </p:nvSpPr>
            <p:spPr>
              <a:xfrm>
                <a:off x="-1457162" y="4697498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ADC0D8-C4A1-43E8-AEC5-3B37C057F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7162" y="4697498"/>
                <a:ext cx="107146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04E0C8-2316-41A0-93F6-0D91E545E75C}"/>
                  </a:ext>
                </a:extLst>
              </p:cNvPr>
              <p:cNvSpPr txBox="1"/>
              <p:nvPr/>
            </p:nvSpPr>
            <p:spPr>
              <a:xfrm>
                <a:off x="-5057163" y="5297063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p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16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−5</m:t>
                          </m:r>
                        </m:e>
                      </m:d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104E0C8-2316-41A0-93F6-0D91E545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57163" y="5297063"/>
                <a:ext cx="3672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15292D7-478F-48A9-B3E5-25963A776E3D}"/>
                  </a:ext>
                </a:extLst>
              </p:cNvPr>
              <p:cNvSpPr txBox="1"/>
              <p:nvPr/>
            </p:nvSpPr>
            <p:spPr>
              <a:xfrm>
                <a:off x="-1457162" y="5297063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11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15292D7-478F-48A9-B3E5-25963A77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7162" y="5297063"/>
                <a:ext cx="107146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BB541F-60BD-4915-A621-C7EC06F6D8C1}"/>
                  </a:ext>
                </a:extLst>
              </p:cNvPr>
              <p:cNvSpPr txBox="1"/>
              <p:nvPr/>
            </p:nvSpPr>
            <p:spPr>
              <a:xfrm>
                <a:off x="-5057163" y="5896630"/>
                <a:ext cx="36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p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≡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9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−5</m:t>
                          </m:r>
                        </m:e>
                      </m:d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BB541F-60BD-4915-A621-C7EC06F6D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57163" y="5896630"/>
                <a:ext cx="36720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59CBC8-09B4-4E7A-81BD-418725D792FE}"/>
                  </a:ext>
                </a:extLst>
              </p:cNvPr>
              <p:cNvSpPr txBox="1"/>
              <p:nvPr/>
            </p:nvSpPr>
            <p:spPr>
              <a:xfrm>
                <a:off x="-1457162" y="5896630"/>
                <a:ext cx="1071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4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559CBC8-09B4-4E7A-81BD-418725D7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7162" y="5896630"/>
                <a:ext cx="107146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D19C84E-2C41-40E8-921D-2F53F9322ACF}"/>
              </a:ext>
            </a:extLst>
          </p:cNvPr>
          <p:cNvSpPr txBox="1"/>
          <p:nvPr/>
        </p:nvSpPr>
        <p:spPr>
          <a:xfrm>
            <a:off x="-5987840" y="2294568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0458F6-5074-4642-950D-AC9D8771D3A5}"/>
              </a:ext>
            </a:extLst>
          </p:cNvPr>
          <p:cNvSpPr txBox="1"/>
          <p:nvPr/>
        </p:nvSpPr>
        <p:spPr>
          <a:xfrm>
            <a:off x="-5999146" y="2894912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508DEE-D174-4B74-8A5A-C9A21BF1C7EC}"/>
              </a:ext>
            </a:extLst>
          </p:cNvPr>
          <p:cNvSpPr txBox="1"/>
          <p:nvPr/>
        </p:nvSpPr>
        <p:spPr>
          <a:xfrm>
            <a:off x="-5999146" y="3495256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22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464DEEF-7C5E-409B-ACFD-F1D0E2D50007}"/>
              </a:ext>
            </a:extLst>
          </p:cNvPr>
          <p:cNvSpPr txBox="1"/>
          <p:nvPr/>
        </p:nvSpPr>
        <p:spPr>
          <a:xfrm>
            <a:off x="-5999146" y="4095600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5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18E392-582E-4577-B65C-6EE930965E3E}"/>
              </a:ext>
            </a:extLst>
          </p:cNvPr>
          <p:cNvSpPr txBox="1"/>
          <p:nvPr/>
        </p:nvSpPr>
        <p:spPr>
          <a:xfrm>
            <a:off x="-5999146" y="4695944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7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D250F4-9539-4145-BA1D-CF46A8040314}"/>
              </a:ext>
            </a:extLst>
          </p:cNvPr>
          <p:cNvSpPr txBox="1"/>
          <p:nvPr/>
        </p:nvSpPr>
        <p:spPr>
          <a:xfrm>
            <a:off x="-5999146" y="5296288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16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5C64A80-A483-417D-8D58-ABEA0754F39B}"/>
              </a:ext>
            </a:extLst>
          </p:cNvPr>
          <p:cNvSpPr txBox="1"/>
          <p:nvPr/>
        </p:nvSpPr>
        <p:spPr>
          <a:xfrm>
            <a:off x="-5999146" y="5896630"/>
            <a:ext cx="68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9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15C09E9-5305-4604-A8D9-90AB5A288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64211"/>
              </p:ext>
            </p:extLst>
          </p:nvPr>
        </p:nvGraphicFramePr>
        <p:xfrm>
          <a:off x="282612" y="1753329"/>
          <a:ext cx="66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423458212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551809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592082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925468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066096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7125183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93210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dirty="0">
                          <a:solidFill>
                            <a:srgbClr val="002060"/>
                          </a:solidFill>
                          <a:effectLst/>
                          <a:latin typeface="+mj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Ciphertext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51F3996-2C54-4025-834C-9FF475414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307427"/>
              </p:ext>
            </p:extLst>
          </p:nvPr>
        </p:nvGraphicFramePr>
        <p:xfrm>
          <a:off x="282612" y="2462968"/>
          <a:ext cx="66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6483047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54930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32000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507111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502384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987316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649110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02098431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56977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9415506-2CAC-4CDB-A02D-59C776525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90290"/>
              </p:ext>
            </p:extLst>
          </p:nvPr>
        </p:nvGraphicFramePr>
        <p:xfrm>
          <a:off x="282612" y="3167518"/>
          <a:ext cx="66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6483047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54930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32000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507111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502384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987316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649110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02098431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5697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6BEDB3-0579-44C4-9620-7AB6DFDFF05E}"/>
                  </a:ext>
                </a:extLst>
              </p:cNvPr>
              <p:cNvSpPr txBox="1"/>
              <p:nvPr/>
            </p:nvSpPr>
            <p:spPr>
              <a:xfrm>
                <a:off x="147740" y="4089411"/>
                <a:ext cx="2995761" cy="5860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2pPr>
                <a:lvl3pPr marL="11430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da-DK" dirty="0">
                          <a:latin typeface="Cambria Math" panose="02040503050406030204" pitchFamily="18" charset="0"/>
                        </a:rPr>
                        <m:t> </m:t>
                      </m:r>
                      <m:d>
                        <m:dPr>
                          <m:ctrlPr>
                            <a:rPr lang="da-DK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dirty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dirty="0">
                              <a:latin typeface="Cambria Math" panose="02040503050406030204" pitchFamily="18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6BEDB3-0579-44C4-9620-7AB6DFDFF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0" y="4089411"/>
                <a:ext cx="2995761" cy="58605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602DDF-313D-4B5A-AFFF-2D5DB85863FF}"/>
                  </a:ext>
                </a:extLst>
              </p:cNvPr>
              <p:cNvSpPr txBox="1"/>
              <p:nvPr/>
            </p:nvSpPr>
            <p:spPr>
              <a:xfrm>
                <a:off x="3013870" y="4082862"/>
                <a:ext cx="243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−</m:t>
                      </m:r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5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602DDF-313D-4B5A-AFFF-2D5DB858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870" y="4082862"/>
                <a:ext cx="243551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284DA6-6FBA-4774-B220-95C9161228EE}"/>
                  </a:ext>
                </a:extLst>
              </p:cNvPr>
              <p:cNvSpPr txBox="1"/>
              <p:nvPr/>
            </p:nvSpPr>
            <p:spPr>
              <a:xfrm>
                <a:off x="2983111" y="4691787"/>
                <a:ext cx="38144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</m:t>
                          </m:r>
                          <m:r>
                            <a:rPr lang="en-IN" sz="2800" b="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5</m:t>
                          </m:r>
                          <m:r>
                            <a:rPr lang="en-IN" sz="2800" b="1" i="1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+</m:t>
                          </m:r>
                          <m:r>
                            <a:rPr lang="en-IN" sz="2800" b="1" i="0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𝟐𝟔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284DA6-6FBA-4774-B220-95C91612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11" y="4691787"/>
                <a:ext cx="381441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0638CB-E762-4742-8984-A960D7C2B55A}"/>
                  </a:ext>
                </a:extLst>
              </p:cNvPr>
              <p:cNvSpPr txBox="1"/>
              <p:nvPr/>
            </p:nvSpPr>
            <p:spPr>
              <a:xfrm>
                <a:off x="6551701" y="4695944"/>
                <a:ext cx="243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21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0638CB-E762-4742-8984-A960D7C2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01" y="4695944"/>
                <a:ext cx="243551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390D76-6D5B-4ACD-A1C9-010D67CAC476}"/>
                  </a:ext>
                </a:extLst>
              </p:cNvPr>
              <p:cNvSpPr txBox="1"/>
              <p:nvPr/>
            </p:nvSpPr>
            <p:spPr>
              <a:xfrm>
                <a:off x="9034696" y="4695944"/>
                <a:ext cx="93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21</m:t>
                      </m:r>
                      <m:r>
                        <a:rPr lang="da-DK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390D76-6D5B-4ACD-A1C9-010D67CAC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696" y="4695944"/>
                <a:ext cx="9360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64BACB78-8419-4FAE-8479-15DD58709FD7}"/>
              </a:ext>
            </a:extLst>
          </p:cNvPr>
          <p:cNvSpPr txBox="1"/>
          <p:nvPr/>
        </p:nvSpPr>
        <p:spPr>
          <a:xfrm>
            <a:off x="1973456" y="325028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21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0F624B-B559-4DF2-8F96-DAD3190EE196}"/>
              </a:ext>
            </a:extLst>
          </p:cNvPr>
          <p:cNvSpPr txBox="1"/>
          <p:nvPr/>
        </p:nvSpPr>
        <p:spPr>
          <a:xfrm>
            <a:off x="2694633" y="325028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3A51C30-46EF-4BB5-9C0D-2C456CBA9216}"/>
              </a:ext>
            </a:extLst>
          </p:cNvPr>
          <p:cNvSpPr txBox="1"/>
          <p:nvPr/>
        </p:nvSpPr>
        <p:spPr>
          <a:xfrm>
            <a:off x="3415810" y="325028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3367E0-864D-4C0B-B969-7001CB13F955}"/>
              </a:ext>
            </a:extLst>
          </p:cNvPr>
          <p:cNvSpPr txBox="1"/>
          <p:nvPr/>
        </p:nvSpPr>
        <p:spPr>
          <a:xfrm>
            <a:off x="4136987" y="325028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48F039-1CC5-4475-A8E6-D7C746D857F9}"/>
              </a:ext>
            </a:extLst>
          </p:cNvPr>
          <p:cNvSpPr txBox="1"/>
          <p:nvPr/>
        </p:nvSpPr>
        <p:spPr>
          <a:xfrm>
            <a:off x="4858164" y="325028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38B01D-A444-46F3-8D92-F94870CD422E}"/>
              </a:ext>
            </a:extLst>
          </p:cNvPr>
          <p:cNvSpPr txBox="1"/>
          <p:nvPr/>
        </p:nvSpPr>
        <p:spPr>
          <a:xfrm>
            <a:off x="5579341" y="325028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6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42B336-79BA-49B0-AE4C-DF894BDD2F23}"/>
              </a:ext>
            </a:extLst>
          </p:cNvPr>
          <p:cNvSpPr txBox="1"/>
          <p:nvPr/>
        </p:nvSpPr>
        <p:spPr>
          <a:xfrm>
            <a:off x="6300516" y="3250280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CC3E2C-B2C2-4EE5-849B-5C7006402B10}"/>
              </a:ext>
            </a:extLst>
          </p:cNvPr>
          <p:cNvSpPr txBox="1"/>
          <p:nvPr/>
        </p:nvSpPr>
        <p:spPr>
          <a:xfrm>
            <a:off x="1968693" y="256872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0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B3879A-F45B-44A0-AC9F-C3EFD06AAEC6}"/>
              </a:ext>
            </a:extLst>
          </p:cNvPr>
          <p:cNvSpPr txBox="1"/>
          <p:nvPr/>
        </p:nvSpPr>
        <p:spPr>
          <a:xfrm>
            <a:off x="2689870" y="256872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29A612-A454-4B54-9B37-DC4E36CC43D7}"/>
              </a:ext>
            </a:extLst>
          </p:cNvPr>
          <p:cNvSpPr txBox="1"/>
          <p:nvPr/>
        </p:nvSpPr>
        <p:spPr>
          <a:xfrm>
            <a:off x="3411047" y="256872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15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188E984-5EB5-4EA1-9AE6-586114FD33B7}"/>
              </a:ext>
            </a:extLst>
          </p:cNvPr>
          <p:cNvSpPr txBox="1"/>
          <p:nvPr/>
        </p:nvSpPr>
        <p:spPr>
          <a:xfrm>
            <a:off x="4132224" y="256872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881675-E65F-44E9-B720-07E1085E8A51}"/>
              </a:ext>
            </a:extLst>
          </p:cNvPr>
          <p:cNvSpPr txBox="1"/>
          <p:nvPr/>
        </p:nvSpPr>
        <p:spPr>
          <a:xfrm>
            <a:off x="4853401" y="256872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18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24CE226-8230-41D3-B4F6-685389D1FF85}"/>
              </a:ext>
            </a:extLst>
          </p:cNvPr>
          <p:cNvSpPr txBox="1"/>
          <p:nvPr/>
        </p:nvSpPr>
        <p:spPr>
          <a:xfrm>
            <a:off x="5574578" y="256872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11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3F3FB0-B7A8-48E5-875C-9F641EFC044F}"/>
              </a:ext>
            </a:extLst>
          </p:cNvPr>
          <p:cNvSpPr txBox="1"/>
          <p:nvPr/>
        </p:nvSpPr>
        <p:spPr>
          <a:xfrm>
            <a:off x="6295753" y="2568725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23</a:t>
            </a:r>
            <a:endParaRPr lang="en-IN" sz="2800" strike="noStrike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B0FC9B2-F13E-480E-9D0D-E1E7A7B45AD0}"/>
                  </a:ext>
                </a:extLst>
              </p:cNvPr>
              <p:cNvSpPr txBox="1"/>
              <p:nvPr/>
            </p:nvSpPr>
            <p:spPr>
              <a:xfrm>
                <a:off x="147740" y="5283157"/>
                <a:ext cx="30117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13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−5</m:t>
                          </m:r>
                        </m:e>
                      </m:d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B0FC9B2-F13E-480E-9D0D-E1E7A7B4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0" y="5283157"/>
                <a:ext cx="301174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DA222A-2136-4AE8-98F2-8E0DD72519C5}"/>
                  </a:ext>
                </a:extLst>
              </p:cNvPr>
              <p:cNvSpPr txBox="1"/>
              <p:nvPr/>
            </p:nvSpPr>
            <p:spPr>
              <a:xfrm>
                <a:off x="3013870" y="5283157"/>
                <a:ext cx="2435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=8</m:t>
                      </m:r>
                      <m:r>
                        <a:rPr lang="da-DK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 </m:t>
                      </m:r>
                      <m:d>
                        <m:dPr>
                          <m:ctrlPr>
                            <a:rPr lang="da-DK" sz="280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mod</m:t>
                          </m:r>
                          <m:r>
                            <a:rPr lang="da-DK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 26</m:t>
                          </m:r>
                        </m:e>
                      </m:d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DA222A-2136-4AE8-98F2-8E0DD7251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870" y="5283157"/>
                <a:ext cx="243551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3D281C4-53E4-4BC2-AE8C-59F7FCB626E2}"/>
                  </a:ext>
                </a:extLst>
              </p:cNvPr>
              <p:cNvSpPr txBox="1"/>
              <p:nvPr/>
            </p:nvSpPr>
            <p:spPr>
              <a:xfrm>
                <a:off x="5177401" y="5283157"/>
                <a:ext cx="93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trike="noStrike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8</m:t>
                      </m:r>
                    </m:oMath>
                  </m:oMathPara>
                </a14:m>
                <a:endParaRPr lang="da-DK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3D281C4-53E4-4BC2-AE8C-59F7FCB6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401" y="5283157"/>
                <a:ext cx="936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A7A2CACD-2F09-4E12-9C4C-6D729AF9F63A}"/>
              </a:ext>
            </a:extLst>
          </p:cNvPr>
          <p:cNvSpPr txBox="1"/>
          <p:nvPr/>
        </p:nvSpPr>
        <p:spPr>
          <a:xfrm>
            <a:off x="270548" y="5953883"/>
            <a:ext cx="7711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IN" sz="2800" i="0" strike="noStrike" dirty="0">
                <a:solidFill>
                  <a:srgbClr val="002060"/>
                </a:solidFill>
                <a:effectLst/>
                <a:latin typeface="+mj-lt"/>
                <a:ea typeface="Cambria Math" panose="02040503050406030204" pitchFamily="18" charset="0"/>
                <a:cs typeface="Shruti" panose="020B0502040204020203" pitchFamily="34" charset="0"/>
              </a:rPr>
              <a:t>Proceeding in this manner we get rest of decryptions.</a:t>
            </a:r>
            <a:endParaRPr lang="da-DK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38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00FF-4E5A-40E1-9D06-33E9BFB2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Mathematical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26542"/>
              </a:xfrm>
            </p:spPr>
            <p:txBody>
              <a:bodyPr/>
              <a:lstStyle/>
              <a:p>
                <a:pPr lvl="0">
                  <a:spcBef>
                    <a:spcPts val="600"/>
                  </a:spcBef>
                </a:pPr>
                <a:r>
                  <a:rPr lang="en-GB" dirty="0"/>
                  <a:t>Principle of mathematical induction can be used to prove that a statement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GB" dirty="0"/>
                  <a:t> is valid for all integers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0">
                  <a:spcBef>
                    <a:spcPts val="600"/>
                  </a:spcBef>
                </a:pPr>
                <a:r>
                  <a:rPr lang="en-US" b="1" u="sng" dirty="0">
                    <a:solidFill>
                      <a:srgbClr val="FF0000"/>
                    </a:solidFill>
                  </a:rPr>
                  <a:t>Procedure</a:t>
                </a:r>
                <a:r>
                  <a:rPr lang="en-US" dirty="0"/>
                  <a:t> to show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dirty="0"/>
                  <a:t> is true for all integers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68288" lvl="0" indent="0">
                  <a:spcBef>
                    <a:spcPts val="600"/>
                  </a:spcBef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a property that is defined for integers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GB" dirty="0"/>
                  <a:t>”,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” be a fixed integer.</a:t>
                </a:r>
                <a:endParaRPr lang="en-IN" dirty="0"/>
              </a:p>
              <a:p>
                <a:pPr lvl="1">
                  <a:spcBef>
                    <a:spcPts val="600"/>
                  </a:spcBef>
                </a:pPr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  <a:endParaRPr lang="en-IN" dirty="0"/>
              </a:p>
              <a:p>
                <a:pPr lvl="1">
                  <a:spcBef>
                    <a:spcPts val="600"/>
                  </a:spcBef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 for all integers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803275" lvl="1" indent="0">
                  <a:spcBef>
                    <a:spcPts val="600"/>
                  </a:spcBef>
                  <a:buNone/>
                </a:pPr>
                <a:r>
                  <a:rPr lang="en-US" dirty="0"/>
                  <a:t>then prove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is also true.</a:t>
                </a:r>
                <a:endParaRPr lang="en-IN" dirty="0"/>
              </a:p>
              <a:p>
                <a:pPr lvl="1">
                  <a:spcBef>
                    <a:spcPts val="600"/>
                  </a:spcBef>
                </a:pPr>
                <a:r>
                  <a:rPr lang="en-US" dirty="0"/>
                  <a:t>From above two steps, we can conclude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dirty="0"/>
                  <a:t> is true for all integers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D35F3-0588-4802-84F0-BB8FD0638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26542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30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88CD3A1-1A3D-4197-B7D6-7F09B62DB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30827"/>
              </p:ext>
            </p:extLst>
          </p:nvPr>
        </p:nvGraphicFramePr>
        <p:xfrm>
          <a:off x="282612" y="2564613"/>
          <a:ext cx="66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7701371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551809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592082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925468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066096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7125183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893210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79727358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0" i="0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Plaintext</a:t>
                      </a: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432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8D43807-DA7B-4FD4-8CBD-E7D0B82F0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4881"/>
              </p:ext>
            </p:extLst>
          </p:nvPr>
        </p:nvGraphicFramePr>
        <p:xfrm>
          <a:off x="5033482" y="4636337"/>
          <a:ext cx="7027338" cy="1817672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541105">
                  <a:extLst>
                    <a:ext uri="{9D8B030D-6E8A-4147-A177-3AD203B41FA5}">
                      <a16:colId xmlns:a16="http://schemas.microsoft.com/office/drawing/2014/main" val="2538555144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51978743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0262841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202489008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484666527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1168455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3793164296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253113590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913343653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789344451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4153651878"/>
                    </a:ext>
                  </a:extLst>
                </a:gridCol>
                <a:gridCol w="541105">
                  <a:extLst>
                    <a:ext uri="{9D8B030D-6E8A-4147-A177-3AD203B41FA5}">
                      <a16:colId xmlns:a16="http://schemas.microsoft.com/office/drawing/2014/main" val="1905644156"/>
                    </a:ext>
                  </a:extLst>
                </a:gridCol>
                <a:gridCol w="534078">
                  <a:extLst>
                    <a:ext uri="{9D8B030D-6E8A-4147-A177-3AD203B41FA5}">
                      <a16:colId xmlns:a16="http://schemas.microsoft.com/office/drawing/2014/main" val="1984715757"/>
                    </a:ext>
                  </a:extLst>
                </a:gridCol>
              </a:tblGrid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C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D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E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G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H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I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J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K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L</a:t>
                      </a:r>
                      <a:endParaRPr lang="en-IN" sz="2000" b="0" strike="noStrike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strike="noStrike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M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686155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strike="noStrike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000" b="1" strike="noStrike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587766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O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Q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R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S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T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U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V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W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Y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0" dirty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Z</a:t>
                      </a:r>
                      <a:endParaRPr lang="en-IN" sz="2000" b="0" dirty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821219"/>
                  </a:ext>
                </a:extLst>
              </a:tr>
              <a:tr h="4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17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21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23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24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000" b="1" dirty="0">
                          <a:solidFill>
                            <a:srgbClr val="BF9B3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000" b="1" dirty="0">
                        <a:solidFill>
                          <a:srgbClr val="BF9B3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346" marR="6834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0271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/>
              <p:nvPr/>
            </p:nvSpPr>
            <p:spPr>
              <a:xfrm>
                <a:off x="147740" y="899215"/>
                <a:ext cx="10172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IN" sz="2800" b="1" u="sng" dirty="0">
                    <a:solidFill>
                      <a:srgbClr val="002060"/>
                    </a:solidFill>
                  </a:rPr>
                  <a:t>Step 3: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GB" sz="2800" dirty="0">
                    <a:solidFill>
                      <a:srgbClr val="002060"/>
                    </a:solidFill>
                  </a:rPr>
                  <a:t>Translating this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GB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GB" sz="2800" dirty="0">
                    <a:solidFill>
                      <a:srgbClr val="002060"/>
                    </a:solidFill>
                  </a:rPr>
                  <a:t>to alphabet to </a:t>
                </a:r>
                <a:r>
                  <a:rPr lang="en-IN" sz="2800" dirty="0">
                    <a:solidFill>
                      <a:srgbClr val="002060"/>
                    </a:solidFill>
                  </a:rPr>
                  <a:t>write a plaintext</a:t>
                </a:r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0" y="899215"/>
                <a:ext cx="10172700" cy="523220"/>
              </a:xfrm>
              <a:prstGeom prst="rect">
                <a:avLst/>
              </a:prstGeom>
              <a:blipFill>
                <a:blip r:embed="rId2"/>
                <a:stretch>
                  <a:fillRect l="-119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EF98F13-DDF3-4BEE-A1FA-2F3F4312CE0F}"/>
              </a:ext>
            </a:extLst>
          </p:cNvPr>
          <p:cNvSpPr/>
          <p:nvPr/>
        </p:nvSpPr>
        <p:spPr>
          <a:xfrm>
            <a:off x="9405761" y="5595590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404E4EA-9D09-43F9-B969-C1FE33D5A508}"/>
              </a:ext>
            </a:extLst>
          </p:cNvPr>
          <p:cNvSpPr txBox="1"/>
          <p:nvPr/>
        </p:nvSpPr>
        <p:spPr>
          <a:xfrm>
            <a:off x="1973456" y="265782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V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F1147E2-769A-4ECC-93D5-A0DAF0E71A7A}"/>
              </a:ext>
            </a:extLst>
          </p:cNvPr>
          <p:cNvSpPr txBox="1"/>
          <p:nvPr/>
        </p:nvSpPr>
        <p:spPr>
          <a:xfrm>
            <a:off x="2693427" y="265782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I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168D2BA-8D72-465B-989A-740C0D10D507}"/>
              </a:ext>
            </a:extLst>
          </p:cNvPr>
          <p:cNvSpPr txBox="1"/>
          <p:nvPr/>
        </p:nvSpPr>
        <p:spPr>
          <a:xfrm>
            <a:off x="3413398" y="265782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K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0CE001-0B7D-4A74-8A7F-E86C8C8681E5}"/>
              </a:ext>
            </a:extLst>
          </p:cNvPr>
          <p:cNvSpPr txBox="1"/>
          <p:nvPr/>
        </p:nvSpPr>
        <p:spPr>
          <a:xfrm>
            <a:off x="4133369" y="265782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I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BD1DB1-9C5D-445E-BB19-D68BD4B42339}"/>
              </a:ext>
            </a:extLst>
          </p:cNvPr>
          <p:cNvSpPr txBox="1"/>
          <p:nvPr/>
        </p:nvSpPr>
        <p:spPr>
          <a:xfrm>
            <a:off x="4853340" y="265782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N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EB2E4FA-2C7A-4377-8C4B-2DBE478A7BBA}"/>
              </a:ext>
            </a:extLst>
          </p:cNvPr>
          <p:cNvSpPr txBox="1"/>
          <p:nvPr/>
        </p:nvSpPr>
        <p:spPr>
          <a:xfrm>
            <a:off x="5573311" y="265782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G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0DC669B-4BEF-4347-BBC9-C79882085C2E}"/>
              </a:ext>
            </a:extLst>
          </p:cNvPr>
          <p:cNvSpPr txBox="1"/>
          <p:nvPr/>
        </p:nvSpPr>
        <p:spPr>
          <a:xfrm>
            <a:off x="6293284" y="2657822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S</a:t>
            </a:r>
            <a:endParaRPr lang="en-IN" sz="2800" strike="noStrike" dirty="0">
              <a:solidFill>
                <a:srgbClr val="00206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113E975-CCC7-4C4F-9137-BC42F76EB9E0}"/>
                  </a:ext>
                </a:extLst>
              </p:cNvPr>
              <p:cNvSpPr txBox="1"/>
              <p:nvPr/>
            </p:nvSpPr>
            <p:spPr>
              <a:xfrm>
                <a:off x="241175" y="3771058"/>
                <a:ext cx="62104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decrypted message is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VIKINGS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”.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113E975-CCC7-4C4F-9137-BC42F76E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5" y="3771058"/>
                <a:ext cx="6210425" cy="523220"/>
              </a:xfrm>
              <a:prstGeom prst="rect">
                <a:avLst/>
              </a:prstGeom>
              <a:blipFill>
                <a:blip r:embed="rId3"/>
                <a:stretch>
                  <a:fillRect l="-2063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8569698-CEEE-4BB7-A5B9-E123833FA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246860"/>
              </p:ext>
            </p:extLst>
          </p:nvPr>
        </p:nvGraphicFramePr>
        <p:xfrm>
          <a:off x="282612" y="1854974"/>
          <a:ext cx="6696000" cy="70963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6483047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549300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32000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5071116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502384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987316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649110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02098431"/>
                    </a:ext>
                  </a:extLst>
                </a:gridCol>
              </a:tblGrid>
              <a:tr h="70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IN" sz="2800" b="1" strike="noStrike" dirty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p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endParaRPr lang="en-IN" sz="2800" b="1" strike="noStrike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569773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3D64F54-B618-4B5D-B417-0C0D10A965A5}"/>
              </a:ext>
            </a:extLst>
          </p:cNvPr>
          <p:cNvSpPr txBox="1"/>
          <p:nvPr/>
        </p:nvSpPr>
        <p:spPr>
          <a:xfrm>
            <a:off x="1973456" y="195741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21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69E92B-45A3-4D10-A490-A7DBC4654693}"/>
              </a:ext>
            </a:extLst>
          </p:cNvPr>
          <p:cNvSpPr txBox="1"/>
          <p:nvPr/>
        </p:nvSpPr>
        <p:spPr>
          <a:xfrm>
            <a:off x="2694633" y="195741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FE019-0765-4873-B824-4A71A52348F9}"/>
              </a:ext>
            </a:extLst>
          </p:cNvPr>
          <p:cNvSpPr txBox="1"/>
          <p:nvPr/>
        </p:nvSpPr>
        <p:spPr>
          <a:xfrm>
            <a:off x="3415810" y="195741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10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93F3B-4EBF-4F54-AE5E-980AB8308BB1}"/>
              </a:ext>
            </a:extLst>
          </p:cNvPr>
          <p:cNvSpPr txBox="1"/>
          <p:nvPr/>
        </p:nvSpPr>
        <p:spPr>
          <a:xfrm>
            <a:off x="4136987" y="195741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3D11E3-3E7D-42D7-B803-7DE5401D6872}"/>
              </a:ext>
            </a:extLst>
          </p:cNvPr>
          <p:cNvSpPr txBox="1"/>
          <p:nvPr/>
        </p:nvSpPr>
        <p:spPr>
          <a:xfrm>
            <a:off x="4858164" y="195741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13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8D7916-80EA-4F19-8BCA-1441721F4C1C}"/>
              </a:ext>
            </a:extLst>
          </p:cNvPr>
          <p:cNvSpPr txBox="1"/>
          <p:nvPr/>
        </p:nvSpPr>
        <p:spPr>
          <a:xfrm>
            <a:off x="5579341" y="195741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strike="noStrike" dirty="0">
                <a:solidFill>
                  <a:srgbClr val="0070C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6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A39D86-F9FF-4BC5-98AE-CF1256735A5B}"/>
              </a:ext>
            </a:extLst>
          </p:cNvPr>
          <p:cNvSpPr txBox="1"/>
          <p:nvPr/>
        </p:nvSpPr>
        <p:spPr>
          <a:xfrm>
            <a:off x="6300516" y="1957411"/>
            <a:ext cx="6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hruti" panose="020B0502040204020203" pitchFamily="34" charset="0"/>
              </a:rPr>
              <a:t>18</a:t>
            </a:r>
            <a:endParaRPr lang="en-IN" sz="2800" strike="noStrike" dirty="0">
              <a:solidFill>
                <a:srgbClr val="0070C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B15F4-E95A-4B36-AAC7-44B8F3A6F56E}"/>
              </a:ext>
            </a:extLst>
          </p:cNvPr>
          <p:cNvSpPr/>
          <p:nvPr/>
        </p:nvSpPr>
        <p:spPr>
          <a:xfrm>
            <a:off x="9410347" y="4682612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7B783D-4C09-42D1-A395-0456A0B34263}"/>
              </a:ext>
            </a:extLst>
          </p:cNvPr>
          <p:cNvSpPr/>
          <p:nvPr/>
        </p:nvSpPr>
        <p:spPr>
          <a:xfrm>
            <a:off x="10495078" y="4682612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E3AEC81-9126-4BE1-8282-F50AD5C1C02A}"/>
              </a:ext>
            </a:extLst>
          </p:cNvPr>
          <p:cNvSpPr/>
          <p:nvPr/>
        </p:nvSpPr>
        <p:spPr>
          <a:xfrm>
            <a:off x="9405761" y="4682612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ABA9FFA-F893-4C9F-AFEC-DED699EC23CA}"/>
              </a:ext>
            </a:extLst>
          </p:cNvPr>
          <p:cNvSpPr/>
          <p:nvPr/>
        </p:nvSpPr>
        <p:spPr>
          <a:xfrm>
            <a:off x="5084361" y="5595590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D88761F-CBF3-4D99-A5CB-4AAC6DEC2C11}"/>
              </a:ext>
            </a:extLst>
          </p:cNvPr>
          <p:cNvSpPr/>
          <p:nvPr/>
        </p:nvSpPr>
        <p:spPr>
          <a:xfrm>
            <a:off x="8323313" y="4682612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646FA7A-0FC3-435A-9FDB-7FCF26F5A49A}"/>
              </a:ext>
            </a:extLst>
          </p:cNvPr>
          <p:cNvSpPr/>
          <p:nvPr/>
        </p:nvSpPr>
        <p:spPr>
          <a:xfrm>
            <a:off x="7782769" y="5595590"/>
            <a:ext cx="447675" cy="790504"/>
          </a:xfrm>
          <a:prstGeom prst="roundRect">
            <a:avLst>
              <a:gd name="adj" fmla="val 195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346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1" grpId="0" animBg="1"/>
      <p:bldP spid="101" grpId="1" animBg="1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7" grpId="0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02647" cy="2852737"/>
          </a:xfrm>
        </p:spPr>
        <p:txBody>
          <a:bodyPr/>
          <a:lstStyle/>
          <a:p>
            <a:r>
              <a:rPr lang="en-IN" dirty="0"/>
              <a:t>Method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B6D83-693A-43FF-98C6-BE9A33208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IN" dirty="0"/>
              <a:t>Application of Congruence Relation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(Encrypting and Decrypting a Message using RSA Cryptosystem)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041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RSA Cryptosystem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B6D83-693A-43FF-98C6-BE9A33208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1976, three researchers at the Massachusetts Institute of Technology Ronald </a:t>
            </a:r>
            <a:r>
              <a:rPr lang="en-GB" b="1" dirty="0">
                <a:solidFill>
                  <a:srgbClr val="FF0000"/>
                </a:solidFill>
              </a:rPr>
              <a:t>R</a:t>
            </a:r>
            <a:r>
              <a:rPr lang="en-GB" dirty="0"/>
              <a:t>ivest, Adi </a:t>
            </a:r>
            <a:r>
              <a:rPr lang="en-GB" b="1" dirty="0">
                <a:solidFill>
                  <a:srgbClr val="FF0000"/>
                </a:solidFill>
              </a:rPr>
              <a:t>S</a:t>
            </a:r>
            <a:r>
              <a:rPr lang="en-GB" dirty="0"/>
              <a:t>hamir and Leonard </a:t>
            </a:r>
            <a:r>
              <a:rPr lang="en-GB" b="1" dirty="0">
                <a:solidFill>
                  <a:srgbClr val="FF0000"/>
                </a:solidFill>
              </a:rPr>
              <a:t>A</a:t>
            </a:r>
            <a:r>
              <a:rPr lang="en-GB" dirty="0"/>
              <a:t>dleman introduced the </a:t>
            </a:r>
            <a:r>
              <a:rPr lang="en-GB" b="1" dirty="0">
                <a:solidFill>
                  <a:srgbClr val="FF0000"/>
                </a:solidFill>
              </a:rPr>
              <a:t>RSA</a:t>
            </a:r>
            <a:r>
              <a:rPr lang="en-GB" dirty="0"/>
              <a:t> system.</a:t>
            </a:r>
          </a:p>
          <a:p>
            <a:r>
              <a:rPr lang="en-GB" dirty="0"/>
              <a:t>The RSA cryptosystem is an example of a “</a:t>
            </a:r>
            <a:r>
              <a:rPr lang="en-GB" b="1" dirty="0">
                <a:solidFill>
                  <a:srgbClr val="0070C0"/>
                </a:solidFill>
              </a:rPr>
              <a:t>public key</a:t>
            </a:r>
            <a:r>
              <a:rPr lang="en-GB" dirty="0"/>
              <a:t>” system. </a:t>
            </a:r>
          </a:p>
          <a:p>
            <a:r>
              <a:rPr lang="en-GB" dirty="0"/>
              <a:t>This means that everyone can know the encryption key, but it is computationally infeasible for an unauthorized person to deduce the corresponding decryption key.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03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RSA Key </a:t>
            </a:r>
            <a:r>
              <a:rPr lang="en-IN" dirty="0"/>
              <a:t>Generation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u="sng" dirty="0"/>
                  <a:t>Step 1:</a:t>
                </a:r>
              </a:p>
              <a:p>
                <a:pPr marL="628650" lvl="1"/>
                <a:r>
                  <a:rPr lang="en-GB" dirty="0"/>
                  <a:t>Choose two large primes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GB" dirty="0"/>
                  <a:t>.</a:t>
                </a:r>
                <a:endParaRPr lang="en-GB" b="1" u="sng" dirty="0"/>
              </a:p>
              <a:p>
                <a:endParaRPr lang="en-GB" b="1" u="sng" dirty="0"/>
              </a:p>
              <a:p>
                <a:r>
                  <a:rPr lang="en-GB" b="1" u="sng" dirty="0"/>
                  <a:t>Step 2:</a:t>
                </a:r>
              </a:p>
              <a:p>
                <a:pPr marL="628650" lvl="1"/>
                <a:r>
                  <a:rPr lang="en-GB" dirty="0"/>
                  <a:t>Compute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GB" dirty="0"/>
                  <a:t>.</a:t>
                </a:r>
                <a:endParaRPr lang="en-GB" b="1" u="sng" dirty="0"/>
              </a:p>
              <a:p>
                <a:endParaRPr lang="en-GB" b="1" u="sng" dirty="0"/>
              </a:p>
              <a:p>
                <a:r>
                  <a:rPr lang="en-GB" b="1" u="sng" dirty="0"/>
                  <a:t>Step 3:</a:t>
                </a:r>
              </a:p>
              <a:p>
                <a:pPr marL="628650" lvl="1"/>
                <a:r>
                  <a:rPr lang="pt-BR" dirty="0"/>
                  <a:t>Compute </a:t>
                </a:r>
                <a14:m>
                  <m:oMath xmlns:m="http://schemas.openxmlformats.org/officeDocument/2006/math">
                    <m:r>
                      <a:rPr lang="pt-BR" b="1" i="0" dirty="0" smtClean="0">
                        <a:latin typeface="Cambria Math" panose="02040503050406030204" pitchFamily="18" charset="0"/>
                      </a:rPr>
                      <m:t>𝚽</m:t>
                    </m:r>
                    <m:d>
                      <m:dPr>
                        <m:ctrlPr>
                          <a:rPr lang="pt-B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pt-BR" b="1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d>
                      <m:dPr>
                        <m:ctrlPr>
                          <a:rPr lang="pt-B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  <a:endParaRPr lang="en-GB" b="1" u="sng" dirty="0"/>
              </a:p>
              <a:p>
                <a:endParaRPr lang="en-IN" b="1" u="sng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2EEA466-7502-49BD-ABF8-0FF0204D56AC}"/>
              </a:ext>
            </a:extLst>
          </p:cNvPr>
          <p:cNvSpPr txBox="1"/>
          <p:nvPr/>
        </p:nvSpPr>
        <p:spPr>
          <a:xfrm>
            <a:off x="3786789" y="3565857"/>
            <a:ext cx="3951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(Will be used as modulus)</a:t>
            </a:r>
          </a:p>
        </p:txBody>
      </p:sp>
    </p:spTree>
    <p:extLst>
      <p:ext uri="{BB962C8B-B14F-4D97-AF65-F5344CB8AC3E}">
        <p14:creationId xmlns:p14="http://schemas.microsoft.com/office/powerpoint/2010/main" val="8801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RSA Key </a:t>
            </a:r>
            <a:r>
              <a:rPr lang="en-IN" dirty="0"/>
              <a:t>Generation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u="sng" dirty="0"/>
                  <a:t>Step 4:</a:t>
                </a:r>
              </a:p>
              <a:p>
                <a:pPr marL="628650" lvl="1"/>
                <a:r>
                  <a:rPr lang="en-GB" dirty="0"/>
                  <a:t>Select the public exponent </a:t>
                </a:r>
                <a14:m>
                  <m:oMath xmlns:m="http://schemas.openxmlformats.org/officeDocument/2006/math"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en-GB" b="1" dirty="0">
                    <a:solidFill>
                      <a:srgbClr val="FF0000"/>
                    </a:solidFill>
                  </a:rPr>
                  <a:t> </a:t>
                </a:r>
                <a:r>
                  <a:rPr lang="en-GB" dirty="0"/>
                  <a:t>such that </a:t>
                </a:r>
                <a:endParaRPr lang="en-IN" dirty="0">
                  <a:latin typeface="Cambria Math" panose="02040503050406030204" pitchFamily="18" charset="0"/>
                </a:endParaRPr>
              </a:p>
              <a:p>
                <a:pPr marL="623888" lvl="1" indent="0">
                  <a:buNone/>
                </a:pPr>
                <a14:m>
                  <m:oMath xmlns:m="http://schemas.openxmlformats.org/officeDocument/2006/math">
                    <m:r>
                      <a:rPr lang="en-GB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IN" i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1, 2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−1 </m:t>
                        </m:r>
                      </m:e>
                    </m:d>
                  </m:oMath>
                </a14:m>
                <a:r>
                  <a:rPr lang="en-GB" b="1" dirty="0">
                    <a:solidFill>
                      <a:srgbClr val="FF0000"/>
                    </a:solidFill>
                  </a:rPr>
                  <a:t> </a:t>
                </a:r>
                <a:r>
                  <a:rPr lang="en-GB" dirty="0"/>
                  <a:t>and </a:t>
                </a:r>
              </a:p>
              <a:p>
                <a:pPr marL="623888" lvl="1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𝐠𝐜𝐝</m:t>
                        </m:r>
                      </m:fName>
                      <m:e>
                        <m:d>
                          <m:dPr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b="1" i="0" dirty="0">
                                <a:latin typeface="Cambria Math" panose="02040503050406030204" pitchFamily="18" charset="0"/>
                              </a:rPr>
                              <m:t>𝚽</m:t>
                            </m:r>
                            <m:d>
                              <m:dPr>
                                <m:ctrlPr>
                                  <a:rPr lang="pt-BR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 dirty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</m:d>
                          </m:e>
                        </m:d>
                        <m:r>
                          <a:rPr lang="en-IN" b="1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func>
                  </m:oMath>
                </a14:m>
                <a:r>
                  <a:rPr lang="en-GB" dirty="0"/>
                  <a:t>.</a:t>
                </a:r>
                <a:endParaRPr lang="en-GB" b="1" u="sng" dirty="0"/>
              </a:p>
              <a:p>
                <a:pPr marL="898525" lvl="2"/>
                <a:endParaRPr lang="en-GB" b="1" u="sng" dirty="0"/>
              </a:p>
              <a:p>
                <a:pPr marL="898525" lvl="2"/>
                <a:r>
                  <a:rPr lang="en-GB" b="1" u="sng" dirty="0"/>
                  <a:t>Public Key:</a:t>
                </a:r>
              </a:p>
              <a:p>
                <a:pPr marL="914400" lvl="2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b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𝐩𝐮𝐛</m:t>
                          </m:r>
                        </m:sub>
                      </m:sSub>
                      <m:r>
                        <a:rPr lang="en-GB" b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GB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marL="914400" lvl="2" indent="0" algn="l">
                  <a:buNone/>
                </a:pPr>
                <a:endParaRPr lang="en-IN" b="1" u="sng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28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u="sng" dirty="0"/>
                  <a:t>Step 5:</a:t>
                </a:r>
              </a:p>
              <a:p>
                <a:pPr marL="628650" lvl="1"/>
                <a:r>
                  <a:rPr lang="en-GB" dirty="0"/>
                  <a:t>Compute the private key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such that </a:t>
                </a:r>
              </a:p>
              <a:p>
                <a:pPr marL="623888" lvl="1" indent="0">
                  <a:buNone/>
                </a:pP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≡1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0" dirty="0">
                            <a:latin typeface="Cambria Math" panose="02040503050406030204" pitchFamily="18" charset="0"/>
                          </a:rPr>
                          <m:t>𝚽</m:t>
                        </m:r>
                        <m:d>
                          <m:d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 dirty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      </a:t>
                </a:r>
                <a:r>
                  <a:rPr lang="en-GB" u="sng" dirty="0"/>
                  <a:t>OR</a:t>
                </a:r>
                <a:r>
                  <a:rPr lang="en-GB" dirty="0"/>
                  <a:t>      </a:t>
                </a:r>
                <a14:m>
                  <m:oMath xmlns:m="http://schemas.openxmlformats.org/officeDocument/2006/math">
                    <m:r>
                      <a:rPr lang="en-IN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1" i="0" dirty="0">
                            <a:latin typeface="Cambria Math" panose="02040503050406030204" pitchFamily="18" charset="0"/>
                          </a:rPr>
                          <m:t>𝚽</m:t>
                        </m:r>
                        <m:d>
                          <m:dPr>
                            <m:ctrlPr>
                              <a:rPr lang="pt-B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 dirty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</m:d>
                      </m:e>
                    </m:d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pPr marL="669925" lvl="2" indent="0">
                  <a:buNone/>
                </a:pPr>
                <a:r>
                  <a:rPr lang="en-GB" dirty="0"/>
                  <a:t>Note that 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>
                            <a:latin typeface="Cambria Math" panose="02040503050406030204" pitchFamily="18" charset="0"/>
                          </a:rPr>
                          <m:t> 1, 2, 3, …, </m:t>
                        </m:r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−1 </m:t>
                        </m:r>
                      </m:e>
                    </m:d>
                  </m:oMath>
                </a14:m>
                <a:endParaRPr lang="en-GB" dirty="0"/>
              </a:p>
              <a:p>
                <a:pPr marL="898525" lvl="2"/>
                <a:endParaRPr lang="en-GB" b="1" u="sng" dirty="0"/>
              </a:p>
              <a:p>
                <a:pPr marL="898525" lvl="2"/>
                <a:r>
                  <a:rPr lang="en-GB" b="1" u="sng" dirty="0"/>
                  <a:t>Private Key: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I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sub>
                      </m:sSub>
                      <m:r>
                        <a:rPr lang="en-GB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I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RSA Key </a:t>
            </a:r>
            <a:r>
              <a:rPr lang="en-IN" dirty="0"/>
              <a:t>Generation </a:t>
            </a:r>
          </a:p>
        </p:txBody>
      </p:sp>
    </p:spTree>
    <p:extLst>
      <p:ext uri="{BB962C8B-B14F-4D97-AF65-F5344CB8AC3E}">
        <p14:creationId xmlns:p14="http://schemas.microsoft.com/office/powerpoint/2010/main" val="29126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RSA Encryption &amp; Decryption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GB" b="1" u="sng" dirty="0"/>
                  <a:t>RSA Encryption:</a:t>
                </a:r>
                <a:r>
                  <a:rPr lang="en-GB" dirty="0"/>
                  <a:t> </a:t>
                </a:r>
              </a:p>
              <a:p>
                <a:pPr marL="630238" lvl="1">
                  <a:spcBef>
                    <a:spcPts val="1200"/>
                  </a:spcBef>
                </a:pPr>
                <a:r>
                  <a:rPr lang="en-GB" dirty="0"/>
                  <a:t>Given the 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b="1" i="0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𝐩𝐮𝐛</m:t>
                        </m:r>
                      </m:sub>
                    </m:sSub>
                    <m:r>
                      <a:rPr lang="en-GB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IN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GB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</m:d>
                  </m:oMath>
                </a14:m>
                <a:r>
                  <a:rPr lang="en-GB" b="1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and the plaintext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GB" dirty="0"/>
                  <a:t>, then </a:t>
                </a:r>
                <a:r>
                  <a:rPr lang="en-IN" dirty="0"/>
                  <a:t>ciphertext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IN" dirty="0"/>
                  <a:t> is</a:t>
                </a:r>
                <a:endParaRPr lang="en-IN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I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en-IN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p>
                      </m:sSup>
                      <m:r>
                        <a:rPr lang="en-I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𝐦𝐨𝐝</m:t>
                          </m:r>
                          <m:r>
                            <a:rPr lang="en-I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I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algn="l">
                  <a:lnSpc>
                    <a:spcPct val="150000"/>
                  </a:lnSpc>
                  <a:spcBef>
                    <a:spcPts val="1200"/>
                  </a:spcBef>
                </a:pPr>
                <a:endParaRPr lang="en-GB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GB" b="1" u="sng" dirty="0"/>
                  <a:t>RSA Decryption:</a:t>
                </a:r>
                <a:r>
                  <a:rPr lang="en-GB" dirty="0"/>
                  <a:t> </a:t>
                </a:r>
              </a:p>
              <a:p>
                <a:pPr marL="630238" lvl="1">
                  <a:spcBef>
                    <a:spcPts val="1200"/>
                  </a:spcBef>
                </a:pPr>
                <a:r>
                  <a:rPr lang="en-GB" dirty="0"/>
                  <a:t>Given the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b="1" i="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IN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  <m:r>
                      <a:rPr lang="en-GB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IN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</m:d>
                  </m:oMath>
                </a14:m>
                <a:r>
                  <a:rPr lang="en-GB" dirty="0"/>
                  <a:t> and the </a:t>
                </a:r>
                <a:r>
                  <a:rPr lang="en-IN" dirty="0"/>
                  <a:t>ciphertext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GB" dirty="0"/>
                  <a:t>, then </a:t>
                </a:r>
                <a:r>
                  <a:rPr lang="en-IN" dirty="0"/>
                  <a:t>plaintext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I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is</a:t>
                </a:r>
                <a:endParaRPr lang="en-IN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IN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p>
                          <m:r>
                            <a:rPr lang="en-IN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sup>
                      </m:sSup>
                      <m:r>
                        <a:rPr lang="en-IN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𝐦𝐨𝐝</m:t>
                          </m:r>
                          <m:r>
                            <a:rPr lang="en-IN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I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8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0BA52-7D8D-40FA-8CC0-A8720B23A34E}"/>
                  </a:ext>
                </a:extLst>
              </p:cNvPr>
              <p:cNvSpPr txBox="1"/>
              <p:nvPr/>
            </p:nvSpPr>
            <p:spPr>
              <a:xfrm>
                <a:off x="1249334" y="5310420"/>
                <a:ext cx="10942666" cy="734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a-DK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12 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35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da-DK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35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da-DK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35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IN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0BA52-7D8D-40FA-8CC0-A8720B23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334" y="5310420"/>
                <a:ext cx="10942666" cy="7340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IN" dirty="0">
                    <a:solidFill>
                      <a:srgbClr val="002060"/>
                    </a:solidFill>
                  </a:rPr>
                  <a:t>Encrypt a message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using RSA cryptosystem with public key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35, 11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 </a:t>
                </a:r>
              </a:p>
              <a:p>
                <a:pPr marL="630238" lvl="1">
                  <a:spcBef>
                    <a:spcPts val="600"/>
                  </a:spcBef>
                </a:pPr>
                <a:r>
                  <a:rPr lang="en-IN" dirty="0">
                    <a:solidFill>
                      <a:srgbClr val="002060"/>
                    </a:solidFill>
                  </a:rPr>
                  <a:t>Given message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and public key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IN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𝐩𝐮𝐛</m:t>
                        </m:r>
                      </m:sub>
                    </m:sSub>
                    <m:r>
                      <a:rPr lang="en-IN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𝟑𝟓</m:t>
                        </m:r>
                        <m:r>
                          <a:rPr lang="en-IN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, </m:t>
                        </m:r>
                        <m:r>
                          <a:rPr lang="en-IN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e>
                    </m:d>
                    <m:r>
                      <a:rPr lang="en-IN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1" dirty="0">
                  <a:solidFill>
                    <a:srgbClr val="002060"/>
                  </a:solidFill>
                </a:endParaRPr>
              </a:p>
              <a:p>
                <a:pPr marL="630238" lvl="1">
                  <a:spcBef>
                    <a:spcPts val="600"/>
                  </a:spcBef>
                </a:pPr>
                <a:r>
                  <a:rPr lang="en-IN" dirty="0">
                    <a:solidFill>
                      <a:srgbClr val="002060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=35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</a:t>
                </a:r>
              </a:p>
              <a:p>
                <a:pPr marL="630238" lvl="1">
                  <a:spcBef>
                    <a:spcPts val="600"/>
                  </a:spcBef>
                </a:pPr>
                <a:r>
                  <a:rPr lang="en-IN" dirty="0"/>
                  <a:t>Now, </a:t>
                </a:r>
              </a:p>
              <a:p>
                <a:pPr marL="630238" lvl="1" indent="0">
                  <a:spcBef>
                    <a:spcPts val="600"/>
                  </a:spcBef>
                  <a:buNone/>
                </a:pP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AB6D83-693A-43FF-98C6-BE9A33208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07A352-9AC4-417C-AA94-B628C81C837F}"/>
                  </a:ext>
                </a:extLst>
              </p:cNvPr>
              <p:cNvSpPr txBox="1"/>
              <p:nvPr/>
            </p:nvSpPr>
            <p:spPr>
              <a:xfrm>
                <a:off x="1249334" y="4029410"/>
                <a:ext cx="31893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07A352-9AC4-417C-AA94-B628C81C8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334" y="4029410"/>
                <a:ext cx="31893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C73555-FE9A-4C85-A91F-2B9357738774}"/>
                  </a:ext>
                </a:extLst>
              </p:cNvPr>
              <p:cNvSpPr txBox="1"/>
              <p:nvPr/>
            </p:nvSpPr>
            <p:spPr>
              <a:xfrm>
                <a:off x="1249334" y="4669915"/>
                <a:ext cx="51514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C73555-FE9A-4C85-A91F-2B935773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334" y="4669915"/>
                <a:ext cx="51514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85421D-BA71-49DC-8808-F45AD8961782}"/>
                  </a:ext>
                </a:extLst>
              </p:cNvPr>
              <p:cNvSpPr txBox="1"/>
              <p:nvPr/>
            </p:nvSpPr>
            <p:spPr>
              <a:xfrm>
                <a:off x="715272" y="4027358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85421D-BA71-49DC-8808-F45AD8961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72" y="4027358"/>
                <a:ext cx="53406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F3EA45-EB2A-482B-9115-F96B5665C0DB}"/>
                  </a:ext>
                </a:extLst>
              </p:cNvPr>
              <p:cNvSpPr txBox="1"/>
              <p:nvPr/>
            </p:nvSpPr>
            <p:spPr>
              <a:xfrm>
                <a:off x="715272" y="4668889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F3EA45-EB2A-482B-9115-F96B5665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72" y="4668889"/>
                <a:ext cx="53406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25BAC2-3806-4488-BEBE-4436C29361FC}"/>
                  </a:ext>
                </a:extLst>
              </p:cNvPr>
              <p:cNvSpPr txBox="1"/>
              <p:nvPr/>
            </p:nvSpPr>
            <p:spPr>
              <a:xfrm>
                <a:off x="715272" y="5338152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25BAC2-3806-4488-BEBE-4436C2936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72" y="5338152"/>
                <a:ext cx="5340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71F5EA-6101-41BF-A069-5EEF4A7D7A44}"/>
                  </a:ext>
                </a:extLst>
              </p:cNvPr>
              <p:cNvSpPr txBox="1"/>
              <p:nvPr/>
            </p:nvSpPr>
            <p:spPr>
              <a:xfrm>
                <a:off x="1249334" y="3388905"/>
                <a:ext cx="2956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</m:sSup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71F5EA-6101-41BF-A069-5EEF4A7D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334" y="3388905"/>
                <a:ext cx="295660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70A10-8EC0-4D92-8891-4735C789A433}"/>
                  </a:ext>
                </a:extLst>
              </p:cNvPr>
              <p:cNvSpPr txBox="1"/>
              <p:nvPr/>
            </p:nvSpPr>
            <p:spPr>
              <a:xfrm>
                <a:off x="1249334" y="5308368"/>
                <a:ext cx="10811486" cy="734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a-DK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35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da-DK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35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da-DK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35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70A10-8EC0-4D92-8891-4735C789A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334" y="5308368"/>
                <a:ext cx="10811486" cy="7340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35A5CF-8C1E-4546-9559-A06E87A58DD4}"/>
                  </a:ext>
                </a:extLst>
              </p:cNvPr>
              <p:cNvSpPr txBox="1"/>
              <p:nvPr/>
            </p:nvSpPr>
            <p:spPr>
              <a:xfrm>
                <a:off x="2125203" y="5384190"/>
                <a:ext cx="8278478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e>
                          </m:d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e>
                          </m:d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35A5CF-8C1E-4546-9559-A06E87A58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203" y="5384190"/>
                <a:ext cx="8278478" cy="5786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68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5" grpId="0" uiExpand="1" build="p"/>
      <p:bldP spid="8" grpId="0"/>
      <p:bldP spid="9" grpId="0"/>
      <p:bldP spid="12" grpId="0"/>
      <p:bldP spid="13" grpId="0"/>
      <p:bldP spid="14" grpId="0"/>
      <p:bldP spid="11" grpId="0"/>
      <p:bldP spid="18" grpId="0"/>
      <p:bldP spid="15" grpId="0"/>
      <p:bldP spid="15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64A934-1161-4ACF-93DA-4A08760D273D}"/>
                  </a:ext>
                </a:extLst>
              </p:cNvPr>
              <p:cNvSpPr txBox="1"/>
              <p:nvPr/>
            </p:nvSpPr>
            <p:spPr>
              <a:xfrm>
                <a:off x="351387" y="717941"/>
                <a:ext cx="10811486" cy="734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a-DK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35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da-DK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35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da-DK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35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64A934-1161-4ACF-93DA-4A08760D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7" y="717941"/>
                <a:ext cx="10811486" cy="7340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B6D83-693A-43FF-98C6-BE9A3320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3118" y="1398421"/>
            <a:ext cx="1571496" cy="619749"/>
          </a:xfrm>
        </p:spPr>
        <p:txBody>
          <a:bodyPr/>
          <a:lstStyle/>
          <a:p>
            <a:pPr marL="630238" lvl="1">
              <a:spcBef>
                <a:spcPts val="600"/>
              </a:spcBef>
            </a:pPr>
            <a:r>
              <a:rPr lang="en-IN" dirty="0"/>
              <a:t>Here, </a:t>
            </a:r>
          </a:p>
          <a:p>
            <a:pPr marL="630238" lvl="1" indent="0">
              <a:spcBef>
                <a:spcPts val="600"/>
              </a:spcBef>
              <a:buNone/>
            </a:pPr>
            <a:endParaRPr lang="en-IN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0F883D-5AD6-4FF9-9C2C-D677865AC69C}"/>
                  </a:ext>
                </a:extLst>
              </p:cNvPr>
              <p:cNvSpPr txBox="1"/>
              <p:nvPr/>
            </p:nvSpPr>
            <p:spPr>
              <a:xfrm>
                <a:off x="351387" y="2072806"/>
                <a:ext cx="20582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0F883D-5AD6-4FF9-9C2C-D677865AC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7" y="2072806"/>
                <a:ext cx="205829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B659B2-B521-48F8-99B7-5DD0A6675E80}"/>
                  </a:ext>
                </a:extLst>
              </p:cNvPr>
              <p:cNvSpPr txBox="1"/>
              <p:nvPr/>
            </p:nvSpPr>
            <p:spPr>
              <a:xfrm>
                <a:off x="2516759" y="2072806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B659B2-B521-48F8-99B7-5DD0A6675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759" y="2072806"/>
                <a:ext cx="43730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CA020-ED97-494C-9CFD-BE1DEDBBBF1E}"/>
                  </a:ext>
                </a:extLst>
              </p:cNvPr>
              <p:cNvSpPr txBox="1"/>
              <p:nvPr/>
            </p:nvSpPr>
            <p:spPr>
              <a:xfrm>
                <a:off x="2954068" y="2072806"/>
                <a:ext cx="5915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CA020-ED97-494C-9CFD-BE1DEDBBB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68" y="2072806"/>
                <a:ext cx="5915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2FF432-EC5B-4887-BE88-734731C6DF7B}"/>
                  </a:ext>
                </a:extLst>
              </p:cNvPr>
              <p:cNvSpPr txBox="1"/>
              <p:nvPr/>
            </p:nvSpPr>
            <p:spPr>
              <a:xfrm>
                <a:off x="351387" y="2979982"/>
                <a:ext cx="22489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2FF432-EC5B-4887-BE88-734731C6D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7" y="2979982"/>
                <a:ext cx="22489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0D2212-1752-49A5-AB31-071BA0B2596C}"/>
                  </a:ext>
                </a:extLst>
              </p:cNvPr>
              <p:cNvSpPr txBox="1"/>
              <p:nvPr/>
            </p:nvSpPr>
            <p:spPr>
              <a:xfrm>
                <a:off x="2954067" y="2980694"/>
                <a:ext cx="2248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144 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0D2212-1752-49A5-AB31-071BA0B2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67" y="2980694"/>
                <a:ext cx="224893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7D7B8C-0A67-4F21-8F21-A36B850508FF}"/>
                  </a:ext>
                </a:extLst>
              </p:cNvPr>
              <p:cNvSpPr txBox="1"/>
              <p:nvPr/>
            </p:nvSpPr>
            <p:spPr>
              <a:xfrm>
                <a:off x="2516759" y="2979982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7D7B8C-0A67-4F21-8F21-A36B8505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759" y="2979982"/>
                <a:ext cx="43730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86896D-F22C-490F-9776-F946E67A0944}"/>
                  </a:ext>
                </a:extLst>
              </p:cNvPr>
              <p:cNvSpPr txBox="1"/>
              <p:nvPr/>
            </p:nvSpPr>
            <p:spPr>
              <a:xfrm>
                <a:off x="2516759" y="3525730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86896D-F22C-490F-9776-F946E67A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759" y="3525730"/>
                <a:ext cx="43730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B44682-138C-49C2-BFDD-B07BA8F02446}"/>
                  </a:ext>
                </a:extLst>
              </p:cNvPr>
              <p:cNvSpPr txBox="1"/>
              <p:nvPr/>
            </p:nvSpPr>
            <p:spPr>
              <a:xfrm>
                <a:off x="3019300" y="3527154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B44682-138C-49C2-BFDD-B07BA8F0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300" y="3527154"/>
                <a:ext cx="4373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C0308A-8A72-4A22-BF09-A66EE8A338FB}"/>
                  </a:ext>
                </a:extLst>
              </p:cNvPr>
              <p:cNvSpPr txBox="1"/>
              <p:nvPr/>
            </p:nvSpPr>
            <p:spPr>
              <a:xfrm>
                <a:off x="351386" y="4280939"/>
                <a:ext cx="22489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C0308A-8A72-4A22-BF09-A66EE8A33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6" y="4280939"/>
                <a:ext cx="22489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5CF2C4-C253-4EB4-9E64-11ECE2B7F063}"/>
                  </a:ext>
                </a:extLst>
              </p:cNvPr>
              <p:cNvSpPr txBox="1"/>
              <p:nvPr/>
            </p:nvSpPr>
            <p:spPr>
              <a:xfrm>
                <a:off x="2954067" y="4283073"/>
                <a:ext cx="25898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5CF2C4-C253-4EB4-9E64-11ECE2B7F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67" y="4283073"/>
                <a:ext cx="2589817" cy="523220"/>
              </a:xfrm>
              <a:prstGeom prst="rect">
                <a:avLst/>
              </a:prstGeom>
              <a:blipFill>
                <a:blip r:embed="rId11"/>
                <a:stretch>
                  <a:fillRect r="-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77037E-5663-4219-AE3B-ED3777E26F20}"/>
                  </a:ext>
                </a:extLst>
              </p:cNvPr>
              <p:cNvSpPr txBox="1"/>
              <p:nvPr/>
            </p:nvSpPr>
            <p:spPr>
              <a:xfrm>
                <a:off x="2516759" y="4280939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77037E-5663-4219-AE3B-ED3777E26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759" y="4280939"/>
                <a:ext cx="43730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8F4C66-608E-48FC-80CE-BA4F665E2956}"/>
                  </a:ext>
                </a:extLst>
              </p:cNvPr>
              <p:cNvSpPr txBox="1"/>
              <p:nvPr/>
            </p:nvSpPr>
            <p:spPr>
              <a:xfrm>
                <a:off x="2954066" y="4765136"/>
                <a:ext cx="4201445" cy="661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da-DK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mod</m:t>
                                  </m:r>
                                  <m:r>
                                    <a:rPr lang="da-DK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35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78F4C66-608E-48FC-80CE-BA4F665E2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66" y="4765136"/>
                <a:ext cx="4201445" cy="6619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C2064F-8DB0-4F21-929A-A2C3932303AE}"/>
                  </a:ext>
                </a:extLst>
              </p:cNvPr>
              <p:cNvSpPr txBox="1"/>
              <p:nvPr/>
            </p:nvSpPr>
            <p:spPr>
              <a:xfrm>
                <a:off x="2516759" y="4867032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C2064F-8DB0-4F21-929A-A2C39323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759" y="4867032"/>
                <a:ext cx="43730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B385DF-5377-460E-96B0-EC66A3B50F89}"/>
                  </a:ext>
                </a:extLst>
              </p:cNvPr>
              <p:cNvSpPr txBox="1"/>
              <p:nvPr/>
            </p:nvSpPr>
            <p:spPr>
              <a:xfrm>
                <a:off x="2954067" y="5457003"/>
                <a:ext cx="37491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e>
                      <m:sup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a-DK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a-DK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35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B385DF-5377-460E-96B0-EC66A3B50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67" y="5457003"/>
                <a:ext cx="374914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1D67B7-A896-4595-9FB1-7319D2B49D2B}"/>
                  </a:ext>
                </a:extLst>
              </p:cNvPr>
              <p:cNvSpPr txBox="1"/>
              <p:nvPr/>
            </p:nvSpPr>
            <p:spPr>
              <a:xfrm>
                <a:off x="2516759" y="5453125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1D67B7-A896-4595-9FB1-7319D2B49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759" y="5453125"/>
                <a:ext cx="43730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4586AD-7E0C-4709-BBDA-B705D6D2EBD1}"/>
                  </a:ext>
                </a:extLst>
              </p:cNvPr>
              <p:cNvSpPr txBox="1"/>
              <p:nvPr/>
            </p:nvSpPr>
            <p:spPr>
              <a:xfrm>
                <a:off x="2954067" y="6043968"/>
                <a:ext cx="22489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256 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4586AD-7E0C-4709-BBDA-B705D6D2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67" y="6043968"/>
                <a:ext cx="224893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CC215B-9BE6-4304-90B8-98AB7DE9FD91}"/>
                  </a:ext>
                </a:extLst>
              </p:cNvPr>
              <p:cNvSpPr txBox="1"/>
              <p:nvPr/>
            </p:nvSpPr>
            <p:spPr>
              <a:xfrm>
                <a:off x="2516759" y="6039218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CC215B-9BE6-4304-90B8-98AB7DE9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759" y="6039218"/>
                <a:ext cx="43730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970FF6-4C77-449B-A07B-9B914FD2DA31}"/>
                  </a:ext>
                </a:extLst>
              </p:cNvPr>
              <p:cNvSpPr txBox="1"/>
              <p:nvPr/>
            </p:nvSpPr>
            <p:spPr>
              <a:xfrm>
                <a:off x="5705448" y="6045629"/>
                <a:ext cx="578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970FF6-4C77-449B-A07B-9B914FD2D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48" y="6045629"/>
                <a:ext cx="57832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0C0126-1B6C-47BD-B4FB-6844473E55FA}"/>
                  </a:ext>
                </a:extLst>
              </p:cNvPr>
              <p:cNvSpPr txBox="1"/>
              <p:nvPr/>
            </p:nvSpPr>
            <p:spPr>
              <a:xfrm>
                <a:off x="5177470" y="6040005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0C0126-1B6C-47BD-B4FB-6844473E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470" y="6040005"/>
                <a:ext cx="43730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631F227-29C9-4875-B2A4-E062562ABC66}"/>
                  </a:ext>
                </a:extLst>
              </p:cNvPr>
              <p:cNvSpPr txBox="1"/>
              <p:nvPr/>
            </p:nvSpPr>
            <p:spPr>
              <a:xfrm>
                <a:off x="7632245" y="2020545"/>
                <a:ext cx="4605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I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631F227-29C9-4875-B2A4-E062562AB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245" y="2020545"/>
                <a:ext cx="460547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0B479E11-8843-4E23-9166-3BB6E186D24B}"/>
              </a:ext>
            </a:extLst>
          </p:cNvPr>
          <p:cNvSpPr txBox="1">
            <a:spLocks/>
          </p:cNvSpPr>
          <p:nvPr/>
        </p:nvSpPr>
        <p:spPr>
          <a:xfrm>
            <a:off x="7065326" y="1398421"/>
            <a:ext cx="1571496" cy="61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238" lvl="1">
              <a:spcBef>
                <a:spcPts val="600"/>
              </a:spcBef>
            </a:pPr>
            <a:r>
              <a:rPr lang="en-IN" dirty="0"/>
              <a:t>So, </a:t>
            </a:r>
          </a:p>
          <a:p>
            <a:pPr marL="630238" lvl="1" indent="0">
              <a:spcBef>
                <a:spcPts val="600"/>
              </a:spcBef>
              <a:buFont typeface="Wingdings 3" panose="05040102010807070707" pitchFamily="18" charset="2"/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45641E8-8B08-4848-B6D6-40784021739D}"/>
                  </a:ext>
                </a:extLst>
              </p:cNvPr>
              <p:cNvSpPr txBox="1"/>
              <p:nvPr/>
            </p:nvSpPr>
            <p:spPr>
              <a:xfrm>
                <a:off x="8469618" y="2020545"/>
                <a:ext cx="5915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45641E8-8B08-4848-B6D6-407840217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618" y="2020545"/>
                <a:ext cx="591538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A3D869-0A8A-4D96-AAE0-3625E1935228}"/>
                  </a:ext>
                </a:extLst>
              </p:cNvPr>
              <p:cNvSpPr txBox="1"/>
              <p:nvPr/>
            </p:nvSpPr>
            <p:spPr>
              <a:xfrm>
                <a:off x="8873920" y="2020545"/>
                <a:ext cx="5915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A3D869-0A8A-4D96-AAE0-3625E1935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920" y="2020545"/>
                <a:ext cx="59153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94671DD-F6BE-419E-8EB8-72DF3DED1EEC}"/>
                  </a:ext>
                </a:extLst>
              </p:cNvPr>
              <p:cNvSpPr txBox="1"/>
              <p:nvPr/>
            </p:nvSpPr>
            <p:spPr>
              <a:xfrm>
                <a:off x="9246803" y="2020545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94671DD-F6BE-419E-8EB8-72DF3DED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03" y="2020545"/>
                <a:ext cx="43730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49DEA-66B7-47B7-B6C1-EF4A824E8BDA}"/>
                  </a:ext>
                </a:extLst>
              </p:cNvPr>
              <p:cNvSpPr txBox="1"/>
              <p:nvPr/>
            </p:nvSpPr>
            <p:spPr>
              <a:xfrm>
                <a:off x="9491586" y="2020545"/>
                <a:ext cx="5915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49DEA-66B7-47B7-B6C1-EF4A824E8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586" y="2020545"/>
                <a:ext cx="59153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A5ED68D-6B97-46E0-A4D4-CD14F06E3182}"/>
                  </a:ext>
                </a:extLst>
              </p:cNvPr>
              <p:cNvSpPr txBox="1"/>
              <p:nvPr/>
            </p:nvSpPr>
            <p:spPr>
              <a:xfrm>
                <a:off x="9893847" y="2020545"/>
                <a:ext cx="578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A5ED68D-6B97-46E0-A4D4-CD14F06E3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847" y="2020545"/>
                <a:ext cx="57832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FEB20F-124C-4AAD-84D1-108207113152}"/>
                  </a:ext>
                </a:extLst>
              </p:cNvPr>
              <p:cNvSpPr txBox="1"/>
              <p:nvPr/>
            </p:nvSpPr>
            <p:spPr>
              <a:xfrm>
                <a:off x="7632245" y="2617833"/>
                <a:ext cx="44207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528 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FEB20F-124C-4AAD-84D1-108207113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245" y="2617833"/>
                <a:ext cx="4420706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43692FB-C678-4AC0-AE35-C3D5489E49CA}"/>
                  </a:ext>
                </a:extLst>
              </p:cNvPr>
              <p:cNvSpPr txBox="1"/>
              <p:nvPr/>
            </p:nvSpPr>
            <p:spPr>
              <a:xfrm>
                <a:off x="7632245" y="3215121"/>
                <a:ext cx="44207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43692FB-C678-4AC0-AE35-C3D5489E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245" y="3215121"/>
                <a:ext cx="4420706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EAEC8A-5DC6-4D2E-AE6C-929574AE5ADD}"/>
                  </a:ext>
                </a:extLst>
              </p:cNvPr>
              <p:cNvSpPr txBox="1"/>
              <p:nvPr/>
            </p:nvSpPr>
            <p:spPr>
              <a:xfrm>
                <a:off x="7707998" y="4869639"/>
                <a:ext cx="1016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EAEC8A-5DC6-4D2E-AE6C-929574AE5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998" y="4869639"/>
                <a:ext cx="1016656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94AC2FEE-6066-47E3-B710-C0ED077A51FA}"/>
              </a:ext>
            </a:extLst>
          </p:cNvPr>
          <p:cNvSpPr txBox="1">
            <a:spLocks/>
          </p:cNvSpPr>
          <p:nvPr/>
        </p:nvSpPr>
        <p:spPr>
          <a:xfrm>
            <a:off x="7065326" y="4314366"/>
            <a:ext cx="5139578" cy="61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238" lvl="1">
              <a:spcBef>
                <a:spcPts val="600"/>
              </a:spcBef>
            </a:pPr>
            <a:r>
              <a:rPr lang="en-IN" dirty="0"/>
              <a:t>Hence, encrypted message is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11EB54-4DBF-4275-A6E9-08D8D77F4208}"/>
              </a:ext>
            </a:extLst>
          </p:cNvPr>
          <p:cNvCxnSpPr>
            <a:cxnSpLocks/>
          </p:cNvCxnSpPr>
          <p:nvPr/>
        </p:nvCxnSpPr>
        <p:spPr>
          <a:xfrm flipV="1">
            <a:off x="7255687" y="1452252"/>
            <a:ext cx="0" cy="51453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ABFD035-EDC8-4EDD-BCCA-1677183632A4}"/>
              </a:ext>
            </a:extLst>
          </p:cNvPr>
          <p:cNvSpPr/>
          <p:nvPr/>
        </p:nvSpPr>
        <p:spPr>
          <a:xfrm>
            <a:off x="2954067" y="2033936"/>
            <a:ext cx="591538" cy="5613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AC10E50-C14B-406C-8995-E23AE5917AC3}"/>
              </a:ext>
            </a:extLst>
          </p:cNvPr>
          <p:cNvSpPr/>
          <p:nvPr/>
        </p:nvSpPr>
        <p:spPr>
          <a:xfrm>
            <a:off x="2954067" y="3487571"/>
            <a:ext cx="591538" cy="5613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3CD2EC0-7861-4ADE-B3A4-770ABE334DAD}"/>
              </a:ext>
            </a:extLst>
          </p:cNvPr>
          <p:cNvSpPr/>
          <p:nvPr/>
        </p:nvSpPr>
        <p:spPr>
          <a:xfrm>
            <a:off x="5691611" y="6020138"/>
            <a:ext cx="591538" cy="5613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1E39798-22CC-4654-98A7-48A12DE2C2CB}"/>
              </a:ext>
            </a:extLst>
          </p:cNvPr>
          <p:cNvCxnSpPr/>
          <p:nvPr/>
        </p:nvCxnSpPr>
        <p:spPr>
          <a:xfrm>
            <a:off x="1514222" y="1318902"/>
            <a:ext cx="18035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AD9E27-7373-47A0-91D7-BFBE1E5F5309}"/>
              </a:ext>
            </a:extLst>
          </p:cNvPr>
          <p:cNvCxnSpPr>
            <a:cxnSpLocks/>
          </p:cNvCxnSpPr>
          <p:nvPr/>
        </p:nvCxnSpPr>
        <p:spPr>
          <a:xfrm>
            <a:off x="4187807" y="1318902"/>
            <a:ext cx="19833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4CCE1F-9F7E-4818-94CB-C9B40DF8DF1B}"/>
              </a:ext>
            </a:extLst>
          </p:cNvPr>
          <p:cNvCxnSpPr>
            <a:cxnSpLocks/>
          </p:cNvCxnSpPr>
          <p:nvPr/>
        </p:nvCxnSpPr>
        <p:spPr>
          <a:xfrm>
            <a:off x="6973086" y="1318902"/>
            <a:ext cx="19833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791149-1ED7-4FA0-88AF-8C6C582B06C1}"/>
              </a:ext>
            </a:extLst>
          </p:cNvPr>
          <p:cNvCxnSpPr>
            <a:cxnSpLocks/>
          </p:cNvCxnSpPr>
          <p:nvPr/>
        </p:nvCxnSpPr>
        <p:spPr>
          <a:xfrm>
            <a:off x="3219695" y="5389354"/>
            <a:ext cx="1914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4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53" grpId="0"/>
      <p:bldP spid="54" grpId="0" build="p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 build="p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02647" cy="2852737"/>
          </a:xfrm>
        </p:spPr>
        <p:txBody>
          <a:bodyPr/>
          <a:lstStyle/>
          <a:p>
            <a:r>
              <a:rPr lang="en-GB" dirty="0"/>
              <a:t>Examples of </a:t>
            </a:r>
            <a:r>
              <a:rPr lang="en-IN" dirty="0"/>
              <a:t>Method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B6D83-693A-43FF-98C6-BE9A33208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Encrypting and Decrypting a Message using RSA Cryptosystem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79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0485CD-AE5B-42E6-B3D5-A6E15609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Method 1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FC631-C465-4636-BE7E-8E7FD0D37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Principle of Mathematical Induction</a:t>
            </a:r>
          </a:p>
        </p:txBody>
      </p:sp>
    </p:spTree>
    <p:extLst>
      <p:ext uri="{BB962C8B-B14F-4D97-AF65-F5344CB8AC3E}">
        <p14:creationId xmlns:p14="http://schemas.microsoft.com/office/powerpoint/2010/main" val="1645962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8FCF19-F286-46A6-991B-DFCDFB2B8D93}"/>
                  </a:ext>
                </a:extLst>
              </p:cNvPr>
              <p:cNvSpPr txBox="1"/>
              <p:nvPr/>
            </p:nvSpPr>
            <p:spPr>
              <a:xfrm>
                <a:off x="2792075" y="5985479"/>
                <a:ext cx="12428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8FCF19-F286-46A6-991B-DFCDFB2B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75" y="5985479"/>
                <a:ext cx="124289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46F16-D42C-418B-93BA-970E225E3A43}"/>
              </a:ext>
            </a:extLst>
          </p:cNvPr>
          <p:cNvSpPr/>
          <p:nvPr/>
        </p:nvSpPr>
        <p:spPr>
          <a:xfrm>
            <a:off x="131180" y="206124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17EC1-B748-4564-96DE-C9EEE33B2894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/>
              <p:nvPr/>
            </p:nvSpPr>
            <p:spPr>
              <a:xfrm>
                <a:off x="1679180" y="836582"/>
                <a:ext cx="10381639" cy="112466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Encrypt a message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dirty="0"/>
                  <a:t> using RSA algorithm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=5,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=11,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36582"/>
                <a:ext cx="10381639" cy="1124667"/>
              </a:xfrm>
              <a:prstGeom prst="rect">
                <a:avLst/>
              </a:prstGeom>
              <a:blipFill>
                <a:blip r:embed="rId4"/>
                <a:stretch>
                  <a:fillRect l="-1174" b="-14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/>
              <p:nvPr/>
            </p:nvSpPr>
            <p:spPr>
              <a:xfrm>
                <a:off x="1679180" y="2063581"/>
                <a:ext cx="10172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IN" sz="2800" dirty="0">
                    <a:solidFill>
                      <a:srgbClr val="002060"/>
                    </a:solidFill>
                  </a:rPr>
                  <a:t>Given message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=5,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=11,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2063581"/>
                <a:ext cx="10172700" cy="523220"/>
              </a:xfrm>
              <a:prstGeom prst="rect">
                <a:avLst/>
              </a:prstGeom>
              <a:blipFill>
                <a:blip r:embed="rId5"/>
                <a:stretch>
                  <a:fillRect l="-119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8CF9FB-4831-4C7C-B776-7FFB26056ECC}"/>
                  </a:ext>
                </a:extLst>
              </p:cNvPr>
              <p:cNvSpPr txBox="1"/>
              <p:nvPr/>
            </p:nvSpPr>
            <p:spPr>
              <a:xfrm>
                <a:off x="2488805" y="2694943"/>
                <a:ext cx="170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=5⋅11</m:t>
                      </m:r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8CF9FB-4831-4C7C-B776-7FFB26056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805" y="2694943"/>
                <a:ext cx="17053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8C7AC6-C11C-4D67-B371-49A199B532C6}"/>
                  </a:ext>
                </a:extLst>
              </p:cNvPr>
              <p:cNvSpPr txBox="1"/>
              <p:nvPr/>
            </p:nvSpPr>
            <p:spPr>
              <a:xfrm>
                <a:off x="4143375" y="2694943"/>
                <a:ext cx="9588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=55</m:t>
                      </m:r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8C7AC6-C11C-4D67-B371-49A199B53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75" y="2694943"/>
                <a:ext cx="9588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98E340-65DA-4FCC-B272-B5AC2FCED4EE}"/>
                  </a:ext>
                </a:extLst>
              </p:cNvPr>
              <p:cNvSpPr txBox="1"/>
              <p:nvPr/>
            </p:nvSpPr>
            <p:spPr>
              <a:xfrm>
                <a:off x="2031605" y="2694943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98E340-65DA-4FCC-B272-B5AC2FCE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605" y="2694943"/>
                <a:ext cx="53406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95B4CC62-9F89-4CF9-A203-9C021774EFA4}"/>
              </a:ext>
            </a:extLst>
          </p:cNvPr>
          <p:cNvSpPr txBox="1">
            <a:spLocks/>
          </p:cNvSpPr>
          <p:nvPr/>
        </p:nvSpPr>
        <p:spPr>
          <a:xfrm>
            <a:off x="1679180" y="3398269"/>
            <a:ext cx="690640" cy="5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So, </a:t>
            </a:r>
          </a:p>
          <a:p>
            <a:pPr marL="630238" lvl="1" indent="0">
              <a:lnSpc>
                <a:spcPct val="100000"/>
              </a:lnSpc>
              <a:spcBef>
                <a:spcPts val="600"/>
              </a:spcBef>
              <a:buFont typeface="Wingdings 3" panose="05040102010807070707" pitchFamily="18" charset="2"/>
              <a:buNone/>
            </a:pPr>
            <a:endParaRPr lang="en-IN" dirty="0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037F13E-DBB1-4DE5-9D1F-B3465FB08747}"/>
              </a:ext>
            </a:extLst>
          </p:cNvPr>
          <p:cNvSpPr txBox="1">
            <a:spLocks/>
          </p:cNvSpPr>
          <p:nvPr/>
        </p:nvSpPr>
        <p:spPr>
          <a:xfrm>
            <a:off x="2213242" y="3398269"/>
            <a:ext cx="1930133" cy="5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public key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A1BAE4-55D4-4C4F-815E-C2BE2FBC7D1D}"/>
                  </a:ext>
                </a:extLst>
              </p:cNvPr>
              <p:cNvSpPr txBox="1"/>
              <p:nvPr/>
            </p:nvSpPr>
            <p:spPr>
              <a:xfrm>
                <a:off x="4143375" y="3398269"/>
                <a:ext cx="3628231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pub</m:t>
                          </m:r>
                        </m:sub>
                      </m:sSub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n</m:t>
                          </m:r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55, 3</m:t>
                          </m:r>
                        </m:e>
                      </m:d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A1BAE4-55D4-4C4F-815E-C2BE2FBC7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75" y="3398269"/>
                <a:ext cx="3628231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ED1B567-FA2D-42CF-9C6C-201C50939B24}"/>
              </a:ext>
            </a:extLst>
          </p:cNvPr>
          <p:cNvSpPr txBox="1">
            <a:spLocks/>
          </p:cNvSpPr>
          <p:nvPr/>
        </p:nvSpPr>
        <p:spPr>
          <a:xfrm>
            <a:off x="1679180" y="4100375"/>
            <a:ext cx="956070" cy="5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Now, </a:t>
            </a:r>
          </a:p>
          <a:p>
            <a:pPr marL="630238" lvl="1" indent="0">
              <a:lnSpc>
                <a:spcPct val="100000"/>
              </a:lnSpc>
              <a:spcBef>
                <a:spcPts val="600"/>
              </a:spcBef>
              <a:buFont typeface="Wingdings 3" panose="05040102010807070707" pitchFamily="18" charset="2"/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B914DD-E1B7-43FD-890C-1AAE79EDC1B0}"/>
                  </a:ext>
                </a:extLst>
              </p:cNvPr>
              <p:cNvSpPr txBox="1"/>
              <p:nvPr/>
            </p:nvSpPr>
            <p:spPr>
              <a:xfrm>
                <a:off x="2804040" y="4719137"/>
                <a:ext cx="2956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B914DD-E1B7-43FD-890C-1AAE79EDC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40" y="4719137"/>
                <a:ext cx="295660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AB5703-91E1-4EC9-9FEC-5D6FEF5159E3}"/>
                  </a:ext>
                </a:extLst>
              </p:cNvPr>
              <p:cNvSpPr txBox="1"/>
              <p:nvPr/>
            </p:nvSpPr>
            <p:spPr>
              <a:xfrm>
                <a:off x="2804039" y="5339119"/>
                <a:ext cx="39329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AB5703-91E1-4EC9-9FEC-5D6FEF51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39" y="5339119"/>
                <a:ext cx="393298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1571F57-0C55-4C8C-856E-35E45A251500}"/>
                  </a:ext>
                </a:extLst>
              </p:cNvPr>
              <p:cNvSpPr txBox="1"/>
              <p:nvPr/>
            </p:nvSpPr>
            <p:spPr>
              <a:xfrm>
                <a:off x="2269978" y="4719137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1571F57-0C55-4C8C-856E-35E45A251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978" y="4719137"/>
                <a:ext cx="5340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BF9D14-40AA-4507-9FD4-66F3AE1C8062}"/>
                  </a:ext>
                </a:extLst>
              </p:cNvPr>
              <p:cNvSpPr txBox="1"/>
              <p:nvPr/>
            </p:nvSpPr>
            <p:spPr>
              <a:xfrm>
                <a:off x="2269978" y="5339119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BF9D14-40AA-4507-9FD4-66F3AE1C8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978" y="5339119"/>
                <a:ext cx="53406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3B3052-8510-4B5F-BEF9-46147EC8C516}"/>
                  </a:ext>
                </a:extLst>
              </p:cNvPr>
              <p:cNvSpPr txBox="1"/>
              <p:nvPr/>
            </p:nvSpPr>
            <p:spPr>
              <a:xfrm>
                <a:off x="2792074" y="4099155"/>
                <a:ext cx="2956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</m:sSup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3B3052-8510-4B5F-BEF9-46147EC8C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74" y="4099155"/>
                <a:ext cx="295660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D982B5-EAEB-48E3-98B1-13746F32422B}"/>
                  </a:ext>
                </a:extLst>
              </p:cNvPr>
              <p:cNvSpPr txBox="1"/>
              <p:nvPr/>
            </p:nvSpPr>
            <p:spPr>
              <a:xfrm>
                <a:off x="2269978" y="5985479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D982B5-EAEB-48E3-98B1-13746F324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978" y="5985479"/>
                <a:ext cx="53406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ACED5B-D407-463A-B7FF-6EF1CDCB9B79}"/>
                  </a:ext>
                </a:extLst>
              </p:cNvPr>
              <p:cNvSpPr txBox="1"/>
              <p:nvPr/>
            </p:nvSpPr>
            <p:spPr>
              <a:xfrm>
                <a:off x="3669196" y="5343583"/>
                <a:ext cx="7251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ACED5B-D407-463A-B7FF-6EF1CDCB9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96" y="5343583"/>
                <a:ext cx="72517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CB9EFA-C7C1-4B04-9984-CBAB1FF66678}"/>
                  </a:ext>
                </a:extLst>
              </p:cNvPr>
              <p:cNvSpPr txBox="1"/>
              <p:nvPr/>
            </p:nvSpPr>
            <p:spPr>
              <a:xfrm>
                <a:off x="7602182" y="5985479"/>
                <a:ext cx="1303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CB9EFA-C7C1-4B04-9984-CBAB1FF66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82" y="5985479"/>
                <a:ext cx="130388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FA6A1000-C484-45E7-B706-D3FE1EFCD564}"/>
              </a:ext>
            </a:extLst>
          </p:cNvPr>
          <p:cNvSpPr txBox="1">
            <a:spLocks/>
          </p:cNvSpPr>
          <p:nvPr/>
        </p:nvSpPr>
        <p:spPr>
          <a:xfrm>
            <a:off x="7602182" y="5463479"/>
            <a:ext cx="4420706" cy="52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Hence, encrypted message is</a:t>
            </a:r>
          </a:p>
        </p:txBody>
      </p:sp>
    </p:spTree>
    <p:extLst>
      <p:ext uri="{BB962C8B-B14F-4D97-AF65-F5344CB8AC3E}">
        <p14:creationId xmlns:p14="http://schemas.microsoft.com/office/powerpoint/2010/main" val="90214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" grpId="0" animBg="1"/>
      <p:bldP spid="7" grpId="0" animBg="1"/>
      <p:bldP spid="8" grpId="0"/>
      <p:bldP spid="10" grpId="0"/>
      <p:bldP spid="15" grpId="0"/>
      <p:bldP spid="38" grpId="0"/>
      <p:bldP spid="39" grpId="0"/>
      <p:bldP spid="40" grpId="0" build="p"/>
      <p:bldP spid="41" grpId="0" build="p"/>
      <p:bldP spid="43" grpId="0"/>
      <p:bldP spid="44" grpId="0" build="p"/>
      <p:bldP spid="46" grpId="0"/>
      <p:bldP spid="47" grpId="0"/>
      <p:bldP spid="48" grpId="0"/>
      <p:bldP spid="49" grpId="0"/>
      <p:bldP spid="50" grpId="0"/>
      <p:bldP spid="53" grpId="0"/>
      <p:bldP spid="54" grpId="0"/>
      <p:bldP spid="28" grpId="0"/>
      <p:bldP spid="2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46F16-D42C-418B-93BA-970E225E3A43}"/>
              </a:ext>
            </a:extLst>
          </p:cNvPr>
          <p:cNvSpPr/>
          <p:nvPr/>
        </p:nvSpPr>
        <p:spPr>
          <a:xfrm>
            <a:off x="131180" y="211839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17EC1-B748-4564-96DE-C9EEE33B2894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/>
              <p:nvPr/>
            </p:nvSpPr>
            <p:spPr>
              <a:xfrm>
                <a:off x="1679180" y="834402"/>
                <a:ext cx="10381639" cy="112466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r>
                  <a:rPr lang="en-GB" dirty="0"/>
                  <a:t>Decrypt a message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GB" dirty="0"/>
                  <a:t> using RSA cryptosystem with value 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=3, 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=11, 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GB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34402"/>
                <a:ext cx="10381639" cy="1124667"/>
              </a:xfrm>
              <a:prstGeom prst="rect">
                <a:avLst/>
              </a:prstGeom>
              <a:blipFill>
                <a:blip r:embed="rId2"/>
                <a:stretch>
                  <a:fillRect l="-1174" r="-1233" b="-15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/>
              <p:nvPr/>
            </p:nvSpPr>
            <p:spPr>
              <a:xfrm>
                <a:off x="1679180" y="2120731"/>
                <a:ext cx="10172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IN" sz="2800" dirty="0">
                    <a:solidFill>
                      <a:srgbClr val="002060"/>
                    </a:solidFill>
                  </a:rPr>
                  <a:t>Given message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=3,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=11,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2120731"/>
                <a:ext cx="10172700" cy="523220"/>
              </a:xfrm>
              <a:prstGeom prst="rect">
                <a:avLst/>
              </a:prstGeom>
              <a:blipFill>
                <a:blip r:embed="rId3"/>
                <a:stretch>
                  <a:fillRect l="-119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8CF9FB-4831-4C7C-B776-7FFB26056ECC}"/>
                  </a:ext>
                </a:extLst>
              </p:cNvPr>
              <p:cNvSpPr txBox="1"/>
              <p:nvPr/>
            </p:nvSpPr>
            <p:spPr>
              <a:xfrm>
                <a:off x="2586322" y="2752093"/>
                <a:ext cx="170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=3⋅11</m:t>
                      </m:r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8CF9FB-4831-4C7C-B776-7FFB26056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2" y="2752093"/>
                <a:ext cx="17053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8C7AC6-C11C-4D67-B371-49A199B532C6}"/>
                  </a:ext>
                </a:extLst>
              </p:cNvPr>
              <p:cNvSpPr txBox="1"/>
              <p:nvPr/>
            </p:nvSpPr>
            <p:spPr>
              <a:xfrm>
                <a:off x="4240892" y="2752093"/>
                <a:ext cx="9588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=33</m:t>
                      </m:r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8C7AC6-C11C-4D67-B371-49A199B53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92" y="2752093"/>
                <a:ext cx="9588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98E340-65DA-4FCC-B272-B5AC2FCED4EE}"/>
                  </a:ext>
                </a:extLst>
              </p:cNvPr>
              <p:cNvSpPr txBox="1"/>
              <p:nvPr/>
            </p:nvSpPr>
            <p:spPr>
              <a:xfrm>
                <a:off x="2129122" y="2752093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98E340-65DA-4FCC-B272-B5AC2FCE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22" y="2752093"/>
                <a:ext cx="5340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4">
                <a:extLst>
                  <a:ext uri="{FF2B5EF4-FFF2-40B4-BE49-F238E27FC236}">
                    <a16:creationId xmlns:a16="http://schemas.microsoft.com/office/drawing/2014/main" id="{95B4CC62-9F89-4CF9-A203-9C021774EF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179" y="3606470"/>
                <a:ext cx="9103121" cy="52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IN" dirty="0"/>
                  <a:t>To decrypt given message first we need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IN" dirty="0"/>
                  <a:t> such that</a:t>
                </a:r>
              </a:p>
            </p:txBody>
          </p:sp>
        </mc:Choice>
        <mc:Fallback xmlns="">
          <p:sp>
            <p:nvSpPr>
              <p:cNvPr id="40" name="Text Placeholder 4">
                <a:extLst>
                  <a:ext uri="{FF2B5EF4-FFF2-40B4-BE49-F238E27FC236}">
                    <a16:creationId xmlns:a16="http://schemas.microsoft.com/office/drawing/2014/main" id="{95B4CC62-9F89-4CF9-A203-9C021774E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79" y="3606470"/>
                <a:ext cx="9103121" cy="522000"/>
              </a:xfrm>
              <a:prstGeom prst="rect">
                <a:avLst/>
              </a:prstGeom>
              <a:blipFill>
                <a:blip r:embed="rId7"/>
                <a:stretch>
                  <a:fillRect l="-1339" t="-12941" r="-937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7CC636-35D3-48D5-BEDA-6ED6914066A9}"/>
                  </a:ext>
                </a:extLst>
              </p:cNvPr>
              <p:cNvSpPr txBox="1"/>
              <p:nvPr/>
            </p:nvSpPr>
            <p:spPr>
              <a:xfrm>
                <a:off x="2129122" y="4161359"/>
                <a:ext cx="3833528" cy="5786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≡1 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pt-BR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2800" b="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7CC636-35D3-48D5-BEDA-6ED691406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22" y="4161359"/>
                <a:ext cx="3833528" cy="578685"/>
              </a:xfrm>
              <a:prstGeom prst="rect">
                <a:avLst/>
              </a:prstGeom>
              <a:blipFill>
                <a:blip r:embed="rId8"/>
                <a:stretch>
                  <a:fillRect t="-5263" b="-24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DCE4322-6359-4F31-A825-4ABEA1459F44}"/>
              </a:ext>
            </a:extLst>
          </p:cNvPr>
          <p:cNvSpPr txBox="1">
            <a:spLocks/>
          </p:cNvSpPr>
          <p:nvPr/>
        </p:nvSpPr>
        <p:spPr>
          <a:xfrm>
            <a:off x="1679179" y="5095657"/>
            <a:ext cx="947907" cy="52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4">
                <a:extLst>
                  <a:ext uri="{FF2B5EF4-FFF2-40B4-BE49-F238E27FC236}">
                    <a16:creationId xmlns:a16="http://schemas.microsoft.com/office/drawing/2014/main" id="{3ADE8610-E101-4D88-9A7F-2445FA14D6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3184" y="5096877"/>
                <a:ext cx="947907" cy="52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dirty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 Placeholder 4">
                <a:extLst>
                  <a:ext uri="{FF2B5EF4-FFF2-40B4-BE49-F238E27FC236}">
                    <a16:creationId xmlns:a16="http://schemas.microsoft.com/office/drawing/2014/main" id="{3ADE8610-E101-4D88-9A7F-2445FA14D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84" y="5096877"/>
                <a:ext cx="947907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908111-EFC2-4F87-926D-89A847EF1EEF}"/>
                  </a:ext>
                </a:extLst>
              </p:cNvPr>
              <p:cNvSpPr txBox="1"/>
              <p:nvPr/>
            </p:nvSpPr>
            <p:spPr>
              <a:xfrm>
                <a:off x="3535760" y="5095657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908111-EFC2-4F87-926D-89A847EF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760" y="5095657"/>
                <a:ext cx="43730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12AE75-04BD-4949-9428-2698F77C9E88}"/>
                  </a:ext>
                </a:extLst>
              </p:cNvPr>
              <p:cNvSpPr txBox="1"/>
              <p:nvPr/>
            </p:nvSpPr>
            <p:spPr>
              <a:xfrm>
                <a:off x="3913741" y="5095657"/>
                <a:ext cx="13802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12AE75-04BD-4949-9428-2698F77C9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41" y="5095657"/>
                <a:ext cx="138023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37A11A-6D07-4231-A620-3D81DB366FA9}"/>
                  </a:ext>
                </a:extLst>
              </p:cNvPr>
              <p:cNvSpPr txBox="1"/>
              <p:nvPr/>
            </p:nvSpPr>
            <p:spPr>
              <a:xfrm>
                <a:off x="5043684" y="5095657"/>
                <a:ext cx="13802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37A11A-6D07-4231-A620-3D81DB366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684" y="5095657"/>
                <a:ext cx="138023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A19F19-A3BF-465D-B40A-9749763F93C0}"/>
                  </a:ext>
                </a:extLst>
              </p:cNvPr>
              <p:cNvSpPr txBox="1"/>
              <p:nvPr/>
            </p:nvSpPr>
            <p:spPr>
              <a:xfrm>
                <a:off x="3535760" y="5618877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A19F19-A3BF-465D-B40A-9749763F9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760" y="5618877"/>
                <a:ext cx="43730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339027-676D-4232-86BC-33180538E9D0}"/>
                  </a:ext>
                </a:extLst>
              </p:cNvPr>
              <p:cNvSpPr txBox="1"/>
              <p:nvPr/>
            </p:nvSpPr>
            <p:spPr>
              <a:xfrm>
                <a:off x="3913741" y="5618877"/>
                <a:ext cx="437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339027-676D-4232-86BC-33180538E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41" y="5618877"/>
                <a:ext cx="43730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1A74F3-0C71-4F15-9D4B-10C3A0DD3846}"/>
                  </a:ext>
                </a:extLst>
              </p:cNvPr>
              <p:cNvSpPr txBox="1"/>
              <p:nvPr/>
            </p:nvSpPr>
            <p:spPr>
              <a:xfrm>
                <a:off x="4246795" y="5618877"/>
                <a:ext cx="7968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1A74F3-0C71-4F15-9D4B-10C3A0DD3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795" y="5618877"/>
                <a:ext cx="79689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F1B595-56A3-4991-BFDC-7C53F93619CB}"/>
                  </a:ext>
                </a:extLst>
              </p:cNvPr>
              <p:cNvSpPr txBox="1"/>
              <p:nvPr/>
            </p:nvSpPr>
            <p:spPr>
              <a:xfrm>
                <a:off x="3535760" y="6069727"/>
                <a:ext cx="4493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F1B595-56A3-4991-BFDC-7C53F936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760" y="6069727"/>
                <a:ext cx="44937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CBECE5-BA61-4870-89CD-B0F09A21863D}"/>
                  </a:ext>
                </a:extLst>
              </p:cNvPr>
              <p:cNvSpPr txBox="1"/>
              <p:nvPr/>
            </p:nvSpPr>
            <p:spPr>
              <a:xfrm>
                <a:off x="3913741" y="6069727"/>
                <a:ext cx="6335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CBECE5-BA61-4870-89CD-B0F09A21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41" y="6069727"/>
                <a:ext cx="6335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30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5" grpId="0"/>
      <p:bldP spid="38" grpId="0"/>
      <p:bldP spid="39" grpId="0"/>
      <p:bldP spid="40" grpId="0" build="p"/>
      <p:bldP spid="22" grpId="0"/>
      <p:bldP spid="23" grpId="0" build="p"/>
      <p:bldP spid="24" grpId="0" build="p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 4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B6D83-693A-43FF-98C6-BE9A33208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3" y="812234"/>
            <a:ext cx="1041407" cy="522000"/>
          </a:xfrm>
        </p:spPr>
        <p:txBody>
          <a:bodyPr anchor="ctr"/>
          <a:lstStyle/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Now,</a:t>
            </a:r>
            <a:endParaRPr lang="en-IN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4">
                <a:extLst>
                  <a:ext uri="{FF2B5EF4-FFF2-40B4-BE49-F238E27FC236}">
                    <a16:creationId xmlns:a16="http://schemas.microsoft.com/office/drawing/2014/main" id="{0B479E11-8843-4E23-9166-3BB6E186D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4492" y="2524146"/>
                <a:ext cx="9353558" cy="619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IN" dirty="0"/>
                  <a:t>So, there exist an integer  </a:t>
                </a:r>
                <a14:m>
                  <m:oMath xmlns:m="http://schemas.openxmlformats.org/officeDocument/2006/math">
                    <m:r>
                      <a:rPr lang="en-I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IN" dirty="0"/>
                  <a:t> such that </a:t>
                </a:r>
              </a:p>
            </p:txBody>
          </p:sp>
        </mc:Choice>
        <mc:Fallback xmlns="">
          <p:sp>
            <p:nvSpPr>
              <p:cNvPr id="54" name="Text Placeholder 4">
                <a:extLst>
                  <a:ext uri="{FF2B5EF4-FFF2-40B4-BE49-F238E27FC236}">
                    <a16:creationId xmlns:a16="http://schemas.microsoft.com/office/drawing/2014/main" id="{0B479E11-8843-4E23-9166-3BB6E186D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2" y="2524146"/>
                <a:ext cx="9353558" cy="619749"/>
              </a:xfrm>
              <a:prstGeom prst="rect">
                <a:avLst/>
              </a:prstGeom>
              <a:blipFill>
                <a:blip r:embed="rId2"/>
                <a:stretch>
                  <a:fillRect l="-1303" t="-1961" b="-186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A2327B-1E29-47D1-BAB0-9E6A8B6D176D}"/>
                  </a:ext>
                </a:extLst>
              </p:cNvPr>
              <p:cNvSpPr txBox="1"/>
              <p:nvPr/>
            </p:nvSpPr>
            <p:spPr>
              <a:xfrm>
                <a:off x="2248555" y="1341446"/>
                <a:ext cx="3637895" cy="5786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≡1 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pt-BR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2800" b="0" i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A2327B-1E29-47D1-BAB0-9E6A8B6D1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55" y="1341446"/>
                <a:ext cx="3637895" cy="578685"/>
              </a:xfrm>
              <a:prstGeom prst="rect">
                <a:avLst/>
              </a:prstGeom>
              <a:blipFill>
                <a:blip r:embed="rId3"/>
                <a:stretch>
                  <a:fillRect t="-5263" b="-25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5E5EAA-9423-421A-9059-4C5E44FF27FD}"/>
                  </a:ext>
                </a:extLst>
              </p:cNvPr>
              <p:cNvSpPr txBox="1"/>
              <p:nvPr/>
            </p:nvSpPr>
            <p:spPr>
              <a:xfrm>
                <a:off x="1714493" y="1901113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5E5EAA-9423-421A-9059-4C5E44FF2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3" y="1901113"/>
                <a:ext cx="5340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5E34B6-0D00-41E3-8D31-31F12EC4005D}"/>
                  </a:ext>
                </a:extLst>
              </p:cNvPr>
              <p:cNvSpPr txBox="1"/>
              <p:nvPr/>
            </p:nvSpPr>
            <p:spPr>
              <a:xfrm>
                <a:off x="2248555" y="1901113"/>
                <a:ext cx="384744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⋅3≡1 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5E34B6-0D00-41E3-8D31-31F12EC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55" y="1901113"/>
                <a:ext cx="3847445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0E2687-3AFA-4592-8709-37D772E1BED2}"/>
                  </a:ext>
                </a:extLst>
              </p:cNvPr>
              <p:cNvSpPr txBox="1"/>
              <p:nvPr/>
            </p:nvSpPr>
            <p:spPr>
              <a:xfrm>
                <a:off x="2248555" y="3151151"/>
                <a:ext cx="222438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0E2687-3AFA-4592-8709-37D772E1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55" y="3151151"/>
                <a:ext cx="222438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636857-D657-476E-971E-1E0CB6E28B5E}"/>
                  </a:ext>
                </a:extLst>
              </p:cNvPr>
              <p:cNvSpPr txBox="1"/>
              <p:nvPr/>
            </p:nvSpPr>
            <p:spPr>
              <a:xfrm>
                <a:off x="2433488" y="3882914"/>
                <a:ext cx="2224385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636857-D657-476E-971E-1E0CB6E2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8" y="3882914"/>
                <a:ext cx="2224385" cy="901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Placeholder 4">
                <a:extLst>
                  <a:ext uri="{FF2B5EF4-FFF2-40B4-BE49-F238E27FC236}">
                    <a16:creationId xmlns:a16="http://schemas.microsoft.com/office/drawing/2014/main" id="{1663BE1E-2B14-43DD-B82F-B450FCB87B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4492" y="4956840"/>
                <a:ext cx="1187947" cy="512189"/>
              </a:xfrm>
              <a:prstGeom prst="roundRect">
                <a:avLst/>
              </a:prstGeom>
              <a:solidFill>
                <a:srgbClr val="FF0000"/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 Placeholder 4">
                <a:extLst>
                  <a:ext uri="{FF2B5EF4-FFF2-40B4-BE49-F238E27FC236}">
                    <a16:creationId xmlns:a16="http://schemas.microsoft.com/office/drawing/2014/main" id="{1663BE1E-2B14-43DD-B82F-B450FCB87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2" y="4956840"/>
                <a:ext cx="1187947" cy="51218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6C2624-CCA7-4D09-92E9-C5314FA92B0D}"/>
                  </a:ext>
                </a:extLst>
              </p:cNvPr>
              <p:cNvSpPr txBox="1"/>
              <p:nvPr/>
            </p:nvSpPr>
            <p:spPr>
              <a:xfrm>
                <a:off x="2433488" y="5510349"/>
                <a:ext cx="2580472" cy="92852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6C2624-CCA7-4D09-92E9-C5314FA9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8" y="5510349"/>
                <a:ext cx="2580472" cy="9285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9E9519-E8C4-4118-82C4-55A0331FEC9C}"/>
                  </a:ext>
                </a:extLst>
              </p:cNvPr>
              <p:cNvSpPr txBox="1"/>
              <p:nvPr/>
            </p:nvSpPr>
            <p:spPr>
              <a:xfrm>
                <a:off x="3643958" y="5503497"/>
                <a:ext cx="39370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9E9519-E8C4-4118-82C4-55A0331F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58" y="5503497"/>
                <a:ext cx="39370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940359-72F3-4FE5-A36F-A83473A49B59}"/>
                  </a:ext>
                </a:extLst>
              </p:cNvPr>
              <p:cNvSpPr txBox="1"/>
              <p:nvPr/>
            </p:nvSpPr>
            <p:spPr>
              <a:xfrm>
                <a:off x="4838692" y="5752523"/>
                <a:ext cx="49530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940359-72F3-4FE5-A36F-A83473A49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92" y="5752523"/>
                <a:ext cx="49530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7E0E98-700C-4A9F-9C19-9C71D1FBC14F}"/>
                  </a:ext>
                </a:extLst>
              </p:cNvPr>
              <p:cNvSpPr txBox="1"/>
              <p:nvPr/>
            </p:nvSpPr>
            <p:spPr>
              <a:xfrm>
                <a:off x="5270936" y="5765107"/>
                <a:ext cx="80102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0.33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7E0E98-700C-4A9F-9C19-9C71D1FBC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36" y="5765107"/>
                <a:ext cx="8010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F766FC4-DCA1-404B-A282-11B99E81B589}"/>
                  </a:ext>
                </a:extLst>
              </p:cNvPr>
              <p:cNvSpPr txBox="1"/>
              <p:nvPr/>
            </p:nvSpPr>
            <p:spPr>
              <a:xfrm>
                <a:off x="6098302" y="5752523"/>
                <a:ext cx="407112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1, 2, 3, …, </m:t>
                          </m:r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pt-BR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pt-BR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F766FC4-DCA1-404B-A282-11B99E81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02" y="5752523"/>
                <a:ext cx="407112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7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4" grpId="0" build="p"/>
      <p:bldP spid="26" grpId="0"/>
      <p:bldP spid="27" grpId="0"/>
      <p:bldP spid="28" grpId="0"/>
      <p:bldP spid="29" grpId="0"/>
      <p:bldP spid="30" grpId="0"/>
      <p:bldP spid="32" grpId="0" animBg="1"/>
      <p:bldP spid="33" grpId="0"/>
      <p:bldP spid="34" grpId="0"/>
      <p:bldP spid="35" grpId="0"/>
      <p:bldP spid="36" grpId="0"/>
      <p:bldP spid="4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 4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4">
                <a:extLst>
                  <a:ext uri="{FF2B5EF4-FFF2-40B4-BE49-F238E27FC236}">
                    <a16:creationId xmlns:a16="http://schemas.microsoft.com/office/drawing/2014/main" id="{0B479E11-8843-4E23-9166-3BB6E186D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0692" y="4438428"/>
                <a:ext cx="1568839" cy="6197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4" name="Text Placeholder 4">
                <a:extLst>
                  <a:ext uri="{FF2B5EF4-FFF2-40B4-BE49-F238E27FC236}">
                    <a16:creationId xmlns:a16="http://schemas.microsoft.com/office/drawing/2014/main" id="{0B479E11-8843-4E23-9166-3BB6E186D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92" y="4438428"/>
                <a:ext cx="1568839" cy="619749"/>
              </a:xfrm>
              <a:prstGeom prst="rect">
                <a:avLst/>
              </a:prstGeom>
              <a:blipFill>
                <a:blip r:embed="rId2"/>
                <a:stretch>
                  <a:fillRect l="-8171" t="-1961" b="-186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Placeholder 4">
                <a:extLst>
                  <a:ext uri="{FF2B5EF4-FFF2-40B4-BE49-F238E27FC236}">
                    <a16:creationId xmlns:a16="http://schemas.microsoft.com/office/drawing/2014/main" id="{7A38FBED-07CE-4ADC-85F0-CDCF329722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0692" y="937540"/>
                <a:ext cx="1187947" cy="512189"/>
              </a:xfrm>
              <a:prstGeom prst="roundRect">
                <a:avLst/>
              </a:prstGeom>
              <a:solidFill>
                <a:srgbClr val="FF0000"/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 Placeholder 4">
                <a:extLst>
                  <a:ext uri="{FF2B5EF4-FFF2-40B4-BE49-F238E27FC236}">
                    <a16:creationId xmlns:a16="http://schemas.microsoft.com/office/drawing/2014/main" id="{7A38FBED-07CE-4ADC-85F0-CDCF32972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92" y="937540"/>
                <a:ext cx="1187947" cy="5121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498F2B-6AB4-4B93-B644-08E8DBBB7BA1}"/>
                  </a:ext>
                </a:extLst>
              </p:cNvPr>
              <p:cNvSpPr txBox="1"/>
              <p:nvPr/>
            </p:nvSpPr>
            <p:spPr>
              <a:xfrm>
                <a:off x="2509688" y="1491049"/>
                <a:ext cx="2580472" cy="92852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498F2B-6AB4-4B93-B644-08E8DBBB7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688" y="1491049"/>
                <a:ext cx="2580472" cy="9285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B9FB76-BA14-4F67-BA88-199B0F2A02CA}"/>
                  </a:ext>
                </a:extLst>
              </p:cNvPr>
              <p:cNvSpPr txBox="1"/>
              <p:nvPr/>
            </p:nvSpPr>
            <p:spPr>
              <a:xfrm>
                <a:off x="3720158" y="1484197"/>
                <a:ext cx="39370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B9FB76-BA14-4F67-BA88-199B0F2A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158" y="1484197"/>
                <a:ext cx="393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C1047-1635-4B54-80C1-D43F7AE9C9F9}"/>
                  </a:ext>
                </a:extLst>
              </p:cNvPr>
              <p:cNvSpPr txBox="1"/>
              <p:nvPr/>
            </p:nvSpPr>
            <p:spPr>
              <a:xfrm>
                <a:off x="2864223" y="2821779"/>
                <a:ext cx="49530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C1047-1635-4B54-80C1-D43F7AE9C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23" y="2821779"/>
                <a:ext cx="4953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39DA21-8B81-404E-B0A5-05CB580EBE22}"/>
                  </a:ext>
                </a:extLst>
              </p:cNvPr>
              <p:cNvSpPr txBox="1"/>
              <p:nvPr/>
            </p:nvSpPr>
            <p:spPr>
              <a:xfrm>
                <a:off x="3359531" y="2593744"/>
                <a:ext cx="801026" cy="90024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21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39DA21-8B81-404E-B0A5-05CB580E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531" y="2593744"/>
                <a:ext cx="801026" cy="900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C26703-A0BB-4579-A45A-EA5F9F17AF2E}"/>
                  </a:ext>
                </a:extLst>
              </p:cNvPr>
              <p:cNvSpPr txBox="1"/>
              <p:nvPr/>
            </p:nvSpPr>
            <p:spPr>
              <a:xfrm>
                <a:off x="2864223" y="3612584"/>
                <a:ext cx="49530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C26703-A0BB-4579-A45A-EA5F9F17A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23" y="3612584"/>
                <a:ext cx="49530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43BC15-5416-43E7-8C70-F58652D9C543}"/>
                  </a:ext>
                </a:extLst>
              </p:cNvPr>
              <p:cNvSpPr txBox="1"/>
              <p:nvPr/>
            </p:nvSpPr>
            <p:spPr>
              <a:xfrm>
                <a:off x="3428898" y="3612584"/>
                <a:ext cx="49530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43BC15-5416-43E7-8C70-F58652D9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98" y="3612584"/>
                <a:ext cx="49530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F766FC4-DCA1-404B-A282-11B99E81B589}"/>
                  </a:ext>
                </a:extLst>
              </p:cNvPr>
              <p:cNvSpPr txBox="1"/>
              <p:nvPr/>
            </p:nvSpPr>
            <p:spPr>
              <a:xfrm>
                <a:off x="3828112" y="3612584"/>
                <a:ext cx="407112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1, 2, 3, …, </m:t>
                          </m:r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pt-BR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pt-BR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F766FC4-DCA1-404B-A282-11B99E81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112" y="3612584"/>
                <a:ext cx="407112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D229AC-C811-4EDE-9C01-0A635C16D3DA}"/>
                  </a:ext>
                </a:extLst>
              </p:cNvPr>
              <p:cNvSpPr txBox="1"/>
              <p:nvPr/>
            </p:nvSpPr>
            <p:spPr>
              <a:xfrm>
                <a:off x="1790692" y="5251845"/>
                <a:ext cx="534062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D229AC-C811-4EDE-9C01-0A635C16D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92" y="5251845"/>
                <a:ext cx="534062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FF573C8E-AA53-49B1-8E72-CDD51EB80183}"/>
              </a:ext>
            </a:extLst>
          </p:cNvPr>
          <p:cNvSpPr txBox="1">
            <a:spLocks/>
          </p:cNvSpPr>
          <p:nvPr/>
        </p:nvSpPr>
        <p:spPr>
          <a:xfrm>
            <a:off x="2304077" y="5251845"/>
            <a:ext cx="1726085" cy="52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Private key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11E8B-EE40-4BB7-8B9E-8BCC5CDD98E6}"/>
                  </a:ext>
                </a:extLst>
              </p:cNvPr>
              <p:cNvSpPr txBox="1"/>
              <p:nvPr/>
            </p:nvSpPr>
            <p:spPr>
              <a:xfrm>
                <a:off x="3924207" y="5232063"/>
                <a:ext cx="711293" cy="5615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pr</m:t>
                          </m:r>
                        </m:sub>
                      </m:sSub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11E8B-EE40-4BB7-8B9E-8BCC5CDD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207" y="5232063"/>
                <a:ext cx="711293" cy="5615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F4AF4E-F2BC-462B-8B02-62C354E78AEB}"/>
                  </a:ext>
                </a:extLst>
              </p:cNvPr>
              <p:cNvSpPr txBox="1"/>
              <p:nvPr/>
            </p:nvSpPr>
            <p:spPr>
              <a:xfrm>
                <a:off x="5863673" y="5251235"/>
                <a:ext cx="1553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33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,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F4AF4E-F2BC-462B-8B02-62C354E7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73" y="5251235"/>
                <a:ext cx="155312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B2A109-5375-4FAA-ABA9-8982829F4D6A}"/>
                  </a:ext>
                </a:extLst>
              </p:cNvPr>
              <p:cNvSpPr txBox="1"/>
              <p:nvPr/>
            </p:nvSpPr>
            <p:spPr>
              <a:xfrm>
                <a:off x="4543547" y="5251235"/>
                <a:ext cx="140902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n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d</m:t>
                          </m:r>
                        </m:e>
                      </m:d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B2A109-5375-4FAA-ABA9-8982829F4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547" y="5251235"/>
                <a:ext cx="140902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54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37" grpId="0" animBg="1"/>
      <p:bldP spid="38" grpId="0"/>
      <p:bldP spid="39" grpId="0"/>
      <p:bldP spid="40" grpId="0"/>
      <p:bldP spid="41" grpId="0"/>
      <p:bldP spid="43" grpId="0"/>
      <p:bldP spid="44" grpId="0"/>
      <p:bldP spid="45" grpId="0"/>
      <p:bldP spid="46" grpId="0"/>
      <p:bldP spid="47" grpId="0" build="p"/>
      <p:bldP spid="48" grpId="0"/>
      <p:bldP spid="49" grpId="0"/>
      <p:bldP spid="5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5B224-A46E-4507-A754-9694E75B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 4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FF573C8E-AA53-49B1-8E72-CDD51EB80183}"/>
              </a:ext>
            </a:extLst>
          </p:cNvPr>
          <p:cNvSpPr txBox="1">
            <a:spLocks/>
          </p:cNvSpPr>
          <p:nvPr/>
        </p:nvSpPr>
        <p:spPr>
          <a:xfrm>
            <a:off x="1548615" y="1492406"/>
            <a:ext cx="954996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11E8B-EE40-4BB7-8B9E-8BCC5CDD98E6}"/>
                  </a:ext>
                </a:extLst>
              </p:cNvPr>
              <p:cNvSpPr txBox="1"/>
              <p:nvPr/>
            </p:nvSpPr>
            <p:spPr>
              <a:xfrm>
                <a:off x="1724575" y="801174"/>
                <a:ext cx="711293" cy="540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pr</m:t>
                          </m:r>
                        </m:sub>
                      </m:sSub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11E8B-EE40-4BB7-8B9E-8BCC5CDD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575" y="801174"/>
                <a:ext cx="711293" cy="54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F4AF4E-F2BC-462B-8B02-62C354E78AEB}"/>
                  </a:ext>
                </a:extLst>
              </p:cNvPr>
              <p:cNvSpPr txBox="1"/>
              <p:nvPr/>
            </p:nvSpPr>
            <p:spPr>
              <a:xfrm>
                <a:off x="3664041" y="801174"/>
                <a:ext cx="1553127" cy="540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33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,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F4AF4E-F2BC-462B-8B02-62C354E7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41" y="801174"/>
                <a:ext cx="1553127" cy="54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B2A109-5375-4FAA-ABA9-8982829F4D6A}"/>
                  </a:ext>
                </a:extLst>
              </p:cNvPr>
              <p:cNvSpPr txBox="1"/>
              <p:nvPr/>
            </p:nvSpPr>
            <p:spPr>
              <a:xfrm>
                <a:off x="2343915" y="801174"/>
                <a:ext cx="1409026" cy="540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n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d</m:t>
                          </m:r>
                        </m:e>
                      </m:d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B2A109-5375-4FAA-ABA9-8982829F4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915" y="801174"/>
                <a:ext cx="1409026" cy="54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3F8D4D-D134-4D22-A750-0CABF340CCA7}"/>
                  </a:ext>
                </a:extLst>
              </p:cNvPr>
              <p:cNvSpPr txBox="1"/>
              <p:nvPr/>
            </p:nvSpPr>
            <p:spPr>
              <a:xfrm>
                <a:off x="1730574" y="2067240"/>
                <a:ext cx="2773194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3F8D4D-D134-4D22-A750-0CABF340C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574" y="2067240"/>
                <a:ext cx="2773194" cy="5423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4A641E-A427-4E31-B6A6-BCD30767E13E}"/>
                  </a:ext>
                </a:extLst>
              </p:cNvPr>
              <p:cNvSpPr txBox="1"/>
              <p:nvPr/>
            </p:nvSpPr>
            <p:spPr>
              <a:xfrm>
                <a:off x="1229747" y="2781328"/>
                <a:ext cx="534062" cy="540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4A641E-A427-4E31-B6A6-BCD30767E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47" y="2781328"/>
                <a:ext cx="534062" cy="54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30EF03-9A78-47D8-A4A0-7DC9B45D8A9F}"/>
                  </a:ext>
                </a:extLst>
              </p:cNvPr>
              <p:cNvSpPr txBox="1"/>
              <p:nvPr/>
            </p:nvSpPr>
            <p:spPr>
              <a:xfrm>
                <a:off x="1730574" y="2781328"/>
                <a:ext cx="31448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30EF03-9A78-47D8-A4A0-7DC9B45D8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574" y="2781328"/>
                <a:ext cx="31448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A98FAD-6B5D-4069-A5B7-FCB9AD0744D5}"/>
                  </a:ext>
                </a:extLst>
              </p:cNvPr>
              <p:cNvSpPr txBox="1"/>
              <p:nvPr/>
            </p:nvSpPr>
            <p:spPr>
              <a:xfrm>
                <a:off x="0" y="2695606"/>
                <a:ext cx="1213600" cy="633096"/>
              </a:xfrm>
              <a:prstGeom prst="rect">
                <a:avLst/>
              </a:prstGeom>
              <a:solidFill>
                <a:srgbClr val="009AAE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A98FAD-6B5D-4069-A5B7-FCB9AD074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95606"/>
                <a:ext cx="1213600" cy="6330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75B27-80F6-4EA4-B749-DA272F93E4E0}"/>
                  </a:ext>
                </a:extLst>
              </p:cNvPr>
              <p:cNvSpPr txBox="1"/>
              <p:nvPr/>
            </p:nvSpPr>
            <p:spPr>
              <a:xfrm>
                <a:off x="1725378" y="3514108"/>
                <a:ext cx="51587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75B27-80F6-4EA4-B749-DA272F93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78" y="3514108"/>
                <a:ext cx="51587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AA6C18-A85E-4F7D-87A9-127DD869DAB1}"/>
                  </a:ext>
                </a:extLst>
              </p:cNvPr>
              <p:cNvSpPr txBox="1"/>
              <p:nvPr/>
            </p:nvSpPr>
            <p:spPr>
              <a:xfrm>
                <a:off x="1724575" y="4295313"/>
                <a:ext cx="2914100" cy="54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16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33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AA6C18-A85E-4F7D-87A9-127DD869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575" y="4295313"/>
                <a:ext cx="2914100" cy="54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41C137-AF12-442D-BCB6-69C75E4E0E7D}"/>
                  </a:ext>
                </a:extLst>
              </p:cNvPr>
              <p:cNvSpPr txBox="1"/>
              <p:nvPr/>
            </p:nvSpPr>
            <p:spPr>
              <a:xfrm>
                <a:off x="2668674" y="3514108"/>
                <a:ext cx="12556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16,384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41C137-AF12-442D-BCB6-69C75E4E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674" y="3514108"/>
                <a:ext cx="125562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03AA92-2B42-46CF-8165-D1018591B4D5}"/>
                  </a:ext>
                </a:extLst>
              </p:cNvPr>
              <p:cNvSpPr txBox="1"/>
              <p:nvPr/>
            </p:nvSpPr>
            <p:spPr>
              <a:xfrm>
                <a:off x="1229747" y="3537493"/>
                <a:ext cx="534062" cy="540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03AA92-2B42-46CF-8165-D1018591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47" y="3537493"/>
                <a:ext cx="534062" cy="540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8141536-F270-4F6F-B9CB-809B6F3860DE}"/>
                  </a:ext>
                </a:extLst>
              </p:cNvPr>
              <p:cNvSpPr txBox="1"/>
              <p:nvPr/>
            </p:nvSpPr>
            <p:spPr>
              <a:xfrm>
                <a:off x="1229747" y="4295313"/>
                <a:ext cx="534062" cy="540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8141536-F270-4F6F-B9CB-809B6F38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47" y="4295313"/>
                <a:ext cx="534062" cy="540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CD747D-41A8-4248-AB27-9C23E9D2BF24}"/>
                  </a:ext>
                </a:extLst>
              </p:cNvPr>
              <p:cNvSpPr txBox="1"/>
              <p:nvPr/>
            </p:nvSpPr>
            <p:spPr>
              <a:xfrm>
                <a:off x="1763809" y="5575133"/>
                <a:ext cx="1989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=16.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CD747D-41A8-4248-AB27-9C23E9D2B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809" y="5575133"/>
                <a:ext cx="198913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7431C93-3730-461B-8752-53DB81BE669C}"/>
              </a:ext>
            </a:extLst>
          </p:cNvPr>
          <p:cNvSpPr txBox="1">
            <a:spLocks/>
          </p:cNvSpPr>
          <p:nvPr/>
        </p:nvSpPr>
        <p:spPr>
          <a:xfrm>
            <a:off x="1763809" y="5053133"/>
            <a:ext cx="4420706" cy="52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Hence, encrypted message is</a:t>
            </a:r>
          </a:p>
        </p:txBody>
      </p:sp>
    </p:spTree>
    <p:extLst>
      <p:ext uri="{BB962C8B-B14F-4D97-AF65-F5344CB8AC3E}">
        <p14:creationId xmlns:p14="http://schemas.microsoft.com/office/powerpoint/2010/main" val="321861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  <p:bldP spid="17" grpId="0"/>
      <p:bldP spid="18" grpId="0"/>
      <p:bldP spid="19" grpId="0"/>
      <p:bldP spid="21" grpId="0" animBg="1"/>
      <p:bldP spid="21" grpId="1" animBg="1"/>
      <p:bldP spid="25" grpId="0"/>
      <p:bldP spid="26" grpId="0"/>
      <p:bldP spid="28" grpId="0"/>
      <p:bldP spid="53" grpId="0"/>
      <p:bldP spid="55" grpId="0"/>
      <p:bldP spid="16" grpId="0"/>
      <p:bldP spid="20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46F16-D42C-418B-93BA-970E225E3A43}"/>
              </a:ext>
            </a:extLst>
          </p:cNvPr>
          <p:cNvSpPr/>
          <p:nvPr/>
        </p:nvSpPr>
        <p:spPr>
          <a:xfrm>
            <a:off x="131180" y="2118397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17EC1-B748-4564-96DE-C9EEE33B2894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/>
              <p:nvPr/>
            </p:nvSpPr>
            <p:spPr>
              <a:xfrm>
                <a:off x="1679180" y="834402"/>
                <a:ext cx="10381639" cy="112466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r>
                  <a:rPr lang="en-GB" dirty="0"/>
                  <a:t>Decrypt a message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r>
                  <a:rPr lang="en-GB" dirty="0"/>
                  <a:t> using RSA cryptosystem with value 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=11, 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=17, 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en-GB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0776F-CE0D-47AA-A416-1A2789FA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34402"/>
                <a:ext cx="10381639" cy="1124667"/>
              </a:xfrm>
              <a:prstGeom prst="rect">
                <a:avLst/>
              </a:prstGeom>
              <a:blipFill>
                <a:blip r:embed="rId2"/>
                <a:stretch>
                  <a:fillRect l="-1174" r="-1233" b="-15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/>
              <p:nvPr/>
            </p:nvSpPr>
            <p:spPr>
              <a:xfrm>
                <a:off x="1679180" y="2120731"/>
                <a:ext cx="10172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IN" sz="2800" dirty="0">
                    <a:solidFill>
                      <a:srgbClr val="002060"/>
                    </a:solidFill>
                  </a:rPr>
                  <a:t>Given message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=11,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=17,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23.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0FCF0-A3EB-4D67-BB60-B22C63AE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2120731"/>
                <a:ext cx="10172700" cy="523220"/>
              </a:xfrm>
              <a:prstGeom prst="rect">
                <a:avLst/>
              </a:prstGeom>
              <a:blipFill>
                <a:blip r:embed="rId3"/>
                <a:stretch>
                  <a:fillRect l="-119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8CF9FB-4831-4C7C-B776-7FFB26056ECC}"/>
                  </a:ext>
                </a:extLst>
              </p:cNvPr>
              <p:cNvSpPr txBox="1"/>
              <p:nvPr/>
            </p:nvSpPr>
            <p:spPr>
              <a:xfrm>
                <a:off x="2586322" y="2752093"/>
                <a:ext cx="19609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=11⋅17</m:t>
                      </m:r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8CF9FB-4831-4C7C-B776-7FFB26056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2" y="2752093"/>
                <a:ext cx="19609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8C7AC6-C11C-4D67-B371-49A199B532C6}"/>
                  </a:ext>
                </a:extLst>
              </p:cNvPr>
              <p:cNvSpPr txBox="1"/>
              <p:nvPr/>
            </p:nvSpPr>
            <p:spPr>
              <a:xfrm>
                <a:off x="4525036" y="2752093"/>
                <a:ext cx="11442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trike="noStrike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=187</m:t>
                      </m:r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8C7AC6-C11C-4D67-B371-49A199B53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036" y="2752093"/>
                <a:ext cx="114424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98E340-65DA-4FCC-B272-B5AC2FCED4EE}"/>
                  </a:ext>
                </a:extLst>
              </p:cNvPr>
              <p:cNvSpPr txBox="1"/>
              <p:nvPr/>
            </p:nvSpPr>
            <p:spPr>
              <a:xfrm>
                <a:off x="2129122" y="2752093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98E340-65DA-4FCC-B272-B5AC2FCE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22" y="2752093"/>
                <a:ext cx="5340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829689-A7A9-41B5-A8E9-CD9D3C4F5D8D}"/>
                  </a:ext>
                </a:extLst>
              </p:cNvPr>
              <p:cNvSpPr txBox="1"/>
              <p:nvPr/>
            </p:nvSpPr>
            <p:spPr>
              <a:xfrm>
                <a:off x="2129122" y="3448782"/>
                <a:ext cx="534062" cy="522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829689-A7A9-41B5-A8E9-CD9D3C4F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22" y="3448782"/>
                <a:ext cx="534062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BE7948B-F92E-4302-A671-D3C93D7184CC}"/>
              </a:ext>
            </a:extLst>
          </p:cNvPr>
          <p:cNvSpPr txBox="1">
            <a:spLocks/>
          </p:cNvSpPr>
          <p:nvPr/>
        </p:nvSpPr>
        <p:spPr>
          <a:xfrm>
            <a:off x="2642507" y="3448782"/>
            <a:ext cx="1726085" cy="52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Private key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39A7FC1-64AF-45C0-8F83-F6718FBEB782}"/>
                  </a:ext>
                </a:extLst>
              </p:cNvPr>
              <p:cNvSpPr txBox="1"/>
              <p:nvPr/>
            </p:nvSpPr>
            <p:spPr>
              <a:xfrm>
                <a:off x="4262637" y="3429000"/>
                <a:ext cx="711293" cy="5615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trike="noStrike" dirty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pr</m:t>
                          </m:r>
                        </m:sub>
                      </m:sSub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39A7FC1-64AF-45C0-8F83-F6718FBEB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37" y="3429000"/>
                <a:ext cx="711293" cy="5615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5DD7659-3BE7-48B0-8F26-F2022440C748}"/>
                  </a:ext>
                </a:extLst>
              </p:cNvPr>
              <p:cNvSpPr txBox="1"/>
              <p:nvPr/>
            </p:nvSpPr>
            <p:spPr>
              <a:xfrm>
                <a:off x="6202103" y="3448172"/>
                <a:ext cx="19694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187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,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23</m:t>
                          </m:r>
                        </m:e>
                      </m:d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5DD7659-3BE7-48B0-8F26-F2022440C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103" y="3448172"/>
                <a:ext cx="19694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1E0060-EDFB-4801-A8EB-5643F7227A4F}"/>
                  </a:ext>
                </a:extLst>
              </p:cNvPr>
              <p:cNvSpPr txBox="1"/>
              <p:nvPr/>
            </p:nvSpPr>
            <p:spPr>
              <a:xfrm>
                <a:off x="4881977" y="3448172"/>
                <a:ext cx="140902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n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d</m:t>
                          </m:r>
                        </m:e>
                      </m:d>
                    </m:oMath>
                  </m:oMathPara>
                </a14:m>
                <a:endParaRPr lang="en-IN" sz="2800" strike="noStrike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1E0060-EDFB-4801-A8EB-5643F7227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977" y="3448172"/>
                <a:ext cx="14090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1B6F6C14-C49E-478A-AB6D-A6E4027B6A77}"/>
              </a:ext>
            </a:extLst>
          </p:cNvPr>
          <p:cNvSpPr txBox="1">
            <a:spLocks/>
          </p:cNvSpPr>
          <p:nvPr/>
        </p:nvSpPr>
        <p:spPr>
          <a:xfrm>
            <a:off x="1679180" y="4033894"/>
            <a:ext cx="954996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8226E0-05B3-4032-A32C-1E6B172ECFA3}"/>
                  </a:ext>
                </a:extLst>
              </p:cNvPr>
              <p:cNvSpPr txBox="1"/>
              <p:nvPr/>
            </p:nvSpPr>
            <p:spPr>
              <a:xfrm>
                <a:off x="2510572" y="4043328"/>
                <a:ext cx="333777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8226E0-05B3-4032-A32C-1E6B172EC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72" y="4043328"/>
                <a:ext cx="3337778" cy="5423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2C0B92-E593-4903-BEE7-95BC10059A49}"/>
                  </a:ext>
                </a:extLst>
              </p:cNvPr>
              <p:cNvSpPr txBox="1"/>
              <p:nvPr/>
            </p:nvSpPr>
            <p:spPr>
              <a:xfrm>
                <a:off x="2009745" y="4757416"/>
                <a:ext cx="534062" cy="540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62C0B92-E593-4903-BEE7-95BC10059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45" y="4757416"/>
                <a:ext cx="534062" cy="54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70ED915-E133-41B9-800E-7ED0A0BE11D4}"/>
                  </a:ext>
                </a:extLst>
              </p:cNvPr>
              <p:cNvSpPr txBox="1"/>
              <p:nvPr/>
            </p:nvSpPr>
            <p:spPr>
              <a:xfrm>
                <a:off x="2510572" y="4757416"/>
                <a:ext cx="37705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70ED915-E133-41B9-800E-7ED0A0BE1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72" y="4757416"/>
                <a:ext cx="377050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030F57-E233-4954-BA3A-5CFFA91A9F92}"/>
                  </a:ext>
                </a:extLst>
              </p:cNvPr>
              <p:cNvSpPr txBox="1"/>
              <p:nvPr/>
            </p:nvSpPr>
            <p:spPr>
              <a:xfrm>
                <a:off x="2510572" y="5513581"/>
                <a:ext cx="70577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19</m:t>
                          </m:r>
                          <m: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030F57-E233-4954-BA3A-5CFFA91A9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72" y="5513581"/>
                <a:ext cx="705772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B7A3FE-BC8A-417B-9685-A1BD6464243F}"/>
                  </a:ext>
                </a:extLst>
              </p:cNvPr>
              <p:cNvSpPr txBox="1"/>
              <p:nvPr/>
            </p:nvSpPr>
            <p:spPr>
              <a:xfrm>
                <a:off x="3536993" y="5512971"/>
                <a:ext cx="534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B7A3FE-BC8A-417B-9685-A1BD64642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993" y="5512971"/>
                <a:ext cx="534062" cy="523220"/>
              </a:xfrm>
              <a:prstGeom prst="rect">
                <a:avLst/>
              </a:prstGeom>
              <a:blipFill>
                <a:blip r:embed="rId15"/>
                <a:stretch>
                  <a:fillRect r="-147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E9EB37-4479-4D78-939E-4422E1997FE3}"/>
                  </a:ext>
                </a:extLst>
              </p:cNvPr>
              <p:cNvSpPr txBox="1"/>
              <p:nvPr/>
            </p:nvSpPr>
            <p:spPr>
              <a:xfrm>
                <a:off x="4134887" y="5512971"/>
                <a:ext cx="467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E9EB37-4479-4D78-939E-4422E199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887" y="5512971"/>
                <a:ext cx="46741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CC5F4E1-D3DF-42A6-B163-6BA4841270EE}"/>
                  </a:ext>
                </a:extLst>
              </p:cNvPr>
              <p:cNvSpPr txBox="1"/>
              <p:nvPr/>
            </p:nvSpPr>
            <p:spPr>
              <a:xfrm>
                <a:off x="4571289" y="5512971"/>
                <a:ext cx="7663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CC5F4E1-D3DF-42A6-B163-6BA484127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289" y="5512971"/>
                <a:ext cx="76639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BB0AD01-8A3B-42C2-8485-7A8A2AA7A547}"/>
                  </a:ext>
                </a:extLst>
              </p:cNvPr>
              <p:cNvSpPr txBox="1"/>
              <p:nvPr/>
            </p:nvSpPr>
            <p:spPr>
              <a:xfrm>
                <a:off x="5261380" y="5512971"/>
                <a:ext cx="467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BB0AD01-8A3B-42C2-8485-7A8A2AA7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80" y="5512971"/>
                <a:ext cx="46741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AB619D-BE1B-4AB6-972D-ADBD983695DE}"/>
                  </a:ext>
                </a:extLst>
              </p:cNvPr>
              <p:cNvSpPr txBox="1"/>
              <p:nvPr/>
            </p:nvSpPr>
            <p:spPr>
              <a:xfrm>
                <a:off x="2009745" y="5513581"/>
                <a:ext cx="534062" cy="54000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AB619D-BE1B-4AB6-972D-ADBD98369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45" y="5513581"/>
                <a:ext cx="534062" cy="54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D92A77-0371-45DC-926B-4A4681AAA070}"/>
                  </a:ext>
                </a:extLst>
              </p:cNvPr>
              <p:cNvSpPr txBox="1"/>
              <p:nvPr/>
            </p:nvSpPr>
            <p:spPr>
              <a:xfrm>
                <a:off x="5692899" y="5512971"/>
                <a:ext cx="7663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D92A77-0371-45DC-926B-4A4681AA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899" y="5512971"/>
                <a:ext cx="76639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CDD1A1-A40E-42CE-98BC-CF4D94C549A3}"/>
                  </a:ext>
                </a:extLst>
              </p:cNvPr>
              <p:cNvSpPr txBox="1"/>
              <p:nvPr/>
            </p:nvSpPr>
            <p:spPr>
              <a:xfrm>
                <a:off x="6379339" y="5512971"/>
                <a:ext cx="467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CDD1A1-A40E-42CE-98BC-CF4D94C54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339" y="5512971"/>
                <a:ext cx="46741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80376F9-3D0F-4034-B90E-1A4B1C2A60F1}"/>
                  </a:ext>
                </a:extLst>
              </p:cNvPr>
              <p:cNvSpPr txBox="1"/>
              <p:nvPr/>
            </p:nvSpPr>
            <p:spPr>
              <a:xfrm>
                <a:off x="6794177" y="5512971"/>
                <a:ext cx="8675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80376F9-3D0F-4034-B90E-1A4B1C2A6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177" y="5512971"/>
                <a:ext cx="86752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3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5" grpId="0"/>
      <p:bldP spid="38" grpId="0"/>
      <p:bldP spid="39" grpId="0"/>
      <p:bldP spid="37" grpId="0"/>
      <p:bldP spid="41" grpId="0" build="p"/>
      <p:bldP spid="42" grpId="0"/>
      <p:bldP spid="43" grpId="0"/>
      <p:bldP spid="44" grpId="0"/>
      <p:bldP spid="45" grpId="0" build="p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/>
      <p:bldP spid="5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5126ED-79C5-4B71-AEFB-041CD1BF2B2B}"/>
                  </a:ext>
                </a:extLst>
              </p:cNvPr>
              <p:cNvSpPr txBox="1"/>
              <p:nvPr/>
            </p:nvSpPr>
            <p:spPr>
              <a:xfrm>
                <a:off x="1644807" y="875827"/>
                <a:ext cx="10384283" cy="16966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lnSpc>
                    <a:spcPct val="125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187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187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187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4935538" lvl="1">
                  <a:lnSpc>
                    <a:spcPct val="125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187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5126ED-79C5-4B71-AEFB-041CD1BF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07" y="875827"/>
                <a:ext cx="10384283" cy="1696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088EA13-635C-4A6F-AC5E-1DDF46B04733}"/>
              </a:ext>
            </a:extLst>
          </p:cNvPr>
          <p:cNvSpPr txBox="1">
            <a:spLocks/>
          </p:cNvSpPr>
          <p:nvPr/>
        </p:nvSpPr>
        <p:spPr>
          <a:xfrm>
            <a:off x="1380194" y="2256287"/>
            <a:ext cx="954996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Here,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5D4B69-B7C3-4452-8AFE-6AD15231844B}"/>
              </a:ext>
            </a:extLst>
          </p:cNvPr>
          <p:cNvCxnSpPr>
            <a:cxnSpLocks/>
          </p:cNvCxnSpPr>
          <p:nvPr/>
        </p:nvCxnSpPr>
        <p:spPr>
          <a:xfrm>
            <a:off x="3054350" y="1614560"/>
            <a:ext cx="21813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497327-772B-4654-97A0-88E6D20A7C16}"/>
              </a:ext>
            </a:extLst>
          </p:cNvPr>
          <p:cNvCxnSpPr>
            <a:cxnSpLocks/>
          </p:cNvCxnSpPr>
          <p:nvPr/>
        </p:nvCxnSpPr>
        <p:spPr>
          <a:xfrm>
            <a:off x="6045200" y="1614560"/>
            <a:ext cx="22147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502A30-7066-47D0-9A1B-790F794F1B81}"/>
              </a:ext>
            </a:extLst>
          </p:cNvPr>
          <p:cNvCxnSpPr>
            <a:cxnSpLocks/>
          </p:cNvCxnSpPr>
          <p:nvPr/>
        </p:nvCxnSpPr>
        <p:spPr>
          <a:xfrm>
            <a:off x="9067800" y="1621300"/>
            <a:ext cx="21812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554CF94-E9BC-497F-84FE-D0D2CF61ED2B}"/>
              </a:ext>
            </a:extLst>
          </p:cNvPr>
          <p:cNvCxnSpPr>
            <a:cxnSpLocks/>
          </p:cNvCxnSpPr>
          <p:nvPr/>
        </p:nvCxnSpPr>
        <p:spPr>
          <a:xfrm>
            <a:off x="7303404" y="2408705"/>
            <a:ext cx="22374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C756E14-7767-49C9-9389-16A9DC929786}"/>
                  </a:ext>
                </a:extLst>
              </p:cNvPr>
              <p:cNvSpPr txBox="1"/>
              <p:nvPr/>
            </p:nvSpPr>
            <p:spPr>
              <a:xfrm>
                <a:off x="1644806" y="4341373"/>
                <a:ext cx="238790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C756E14-7767-49C9-9389-16A9DC92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06" y="4341373"/>
                <a:ext cx="23879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340CA5-1A5A-434A-95CA-E1D12C384E81}"/>
                  </a:ext>
                </a:extLst>
              </p:cNvPr>
              <p:cNvSpPr txBox="1"/>
              <p:nvPr/>
            </p:nvSpPr>
            <p:spPr>
              <a:xfrm>
                <a:off x="4032712" y="4341373"/>
                <a:ext cx="43730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340CA5-1A5A-434A-95CA-E1D12C384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712" y="4341373"/>
                <a:ext cx="43730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06998FA-44F0-4156-B9ED-529EF50D43D9}"/>
                  </a:ext>
                </a:extLst>
              </p:cNvPr>
              <p:cNvSpPr txBox="1"/>
              <p:nvPr/>
            </p:nvSpPr>
            <p:spPr>
              <a:xfrm>
                <a:off x="4470020" y="4341373"/>
                <a:ext cx="262422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06998FA-44F0-4156-B9ED-529EF50D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20" y="4341373"/>
                <a:ext cx="26242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EC09166-D4D3-4548-BBCF-A12453F34E08}"/>
                  </a:ext>
                </a:extLst>
              </p:cNvPr>
              <p:cNvSpPr txBox="1"/>
              <p:nvPr/>
            </p:nvSpPr>
            <p:spPr>
              <a:xfrm>
                <a:off x="4032712" y="4901643"/>
                <a:ext cx="43730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EC09166-D4D3-4548-BBCF-A12453F34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712" y="4901643"/>
                <a:ext cx="4373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D347FB9-869F-452F-AAE2-3B9DA34099B6}"/>
                  </a:ext>
                </a:extLst>
              </p:cNvPr>
              <p:cNvSpPr txBox="1"/>
              <p:nvPr/>
            </p:nvSpPr>
            <p:spPr>
              <a:xfrm>
                <a:off x="4470021" y="4901643"/>
                <a:ext cx="78189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D347FB9-869F-452F-AAE2-3B9DA3409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21" y="4901643"/>
                <a:ext cx="78189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DFC9EE8-50F9-4D8B-ACA6-B8E8736C903C}"/>
                  </a:ext>
                </a:extLst>
              </p:cNvPr>
              <p:cNvSpPr txBox="1"/>
              <p:nvPr/>
            </p:nvSpPr>
            <p:spPr>
              <a:xfrm>
                <a:off x="1644806" y="2995021"/>
                <a:ext cx="239625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DFC9EE8-50F9-4D8B-ACA6-B8E8736C9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06" y="2995021"/>
                <a:ext cx="23962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699701A-E671-4326-8C02-F47874B933CB}"/>
                  </a:ext>
                </a:extLst>
              </p:cNvPr>
              <p:cNvSpPr txBox="1"/>
              <p:nvPr/>
            </p:nvSpPr>
            <p:spPr>
              <a:xfrm>
                <a:off x="4008797" y="2995021"/>
                <a:ext cx="43730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699701A-E671-4326-8C02-F47874B93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97" y="2995021"/>
                <a:ext cx="43730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ECF5E28-180D-4558-A9B1-92D2FE3791AF}"/>
                  </a:ext>
                </a:extLst>
              </p:cNvPr>
              <p:cNvSpPr txBox="1"/>
              <p:nvPr/>
            </p:nvSpPr>
            <p:spPr>
              <a:xfrm>
                <a:off x="4446105" y="2995021"/>
                <a:ext cx="292715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89,38,71,739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ECF5E28-180D-4558-A9B1-92D2FE379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105" y="2995021"/>
                <a:ext cx="2927151" cy="523220"/>
              </a:xfrm>
              <a:prstGeom prst="rect">
                <a:avLst/>
              </a:prstGeom>
              <a:blipFill>
                <a:blip r:embed="rId9"/>
                <a:stretch>
                  <a:fillRect r="-286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C1EC849-AC58-4713-9054-8AD7564C058B}"/>
                  </a:ext>
                </a:extLst>
              </p:cNvPr>
              <p:cNvSpPr txBox="1"/>
              <p:nvPr/>
            </p:nvSpPr>
            <p:spPr>
              <a:xfrm>
                <a:off x="4013057" y="3558228"/>
                <a:ext cx="43730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C1EC849-AC58-4713-9054-8AD7564C0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057" y="3558228"/>
                <a:ext cx="43730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244A43-0DAA-4F6C-9D93-31FE6DD5FF3B}"/>
                  </a:ext>
                </a:extLst>
              </p:cNvPr>
              <p:cNvSpPr txBox="1"/>
              <p:nvPr/>
            </p:nvSpPr>
            <p:spPr>
              <a:xfrm>
                <a:off x="4450365" y="3502241"/>
                <a:ext cx="78529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244A43-0DAA-4F6C-9D93-31FE6DD5F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365" y="3502241"/>
                <a:ext cx="78529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6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build="p"/>
      <p:bldP spid="76" grpId="0"/>
      <p:bldP spid="77" grpId="0"/>
      <p:bldP spid="79" grpId="0"/>
      <p:bldP spid="81" grpId="0"/>
      <p:bldP spid="82" grpId="0"/>
      <p:bldP spid="88" grpId="0"/>
      <p:bldP spid="89" grpId="0"/>
      <p:bldP spid="90" grpId="0"/>
      <p:bldP spid="91" grpId="0"/>
      <p:bldP spid="9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694165-26EF-4BAA-8140-B83B0F3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275EC0-BC92-4B21-8C3B-4D911375A7F4}"/>
                  </a:ext>
                </a:extLst>
              </p:cNvPr>
              <p:cNvSpPr txBox="1"/>
              <p:nvPr/>
            </p:nvSpPr>
            <p:spPr>
              <a:xfrm>
                <a:off x="1644807" y="2737071"/>
                <a:ext cx="6873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275EC0-BC92-4B21-8C3B-4D911375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07" y="2737071"/>
                <a:ext cx="68739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25003C-7DCA-4709-9056-2770D9647F5A}"/>
                  </a:ext>
                </a:extLst>
              </p:cNvPr>
              <p:cNvSpPr txBox="1"/>
              <p:nvPr/>
            </p:nvSpPr>
            <p:spPr>
              <a:xfrm>
                <a:off x="2612038" y="2737071"/>
                <a:ext cx="742948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25003C-7DCA-4709-9056-2770D964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038" y="2737071"/>
                <a:ext cx="742948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C81982-4DB6-4591-B3B7-F97482F40DF4}"/>
                  </a:ext>
                </a:extLst>
              </p:cNvPr>
              <p:cNvSpPr txBox="1"/>
              <p:nvPr/>
            </p:nvSpPr>
            <p:spPr>
              <a:xfrm>
                <a:off x="3218858" y="2737071"/>
                <a:ext cx="591538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C81982-4DB6-4591-B3B7-F97482F40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58" y="2737071"/>
                <a:ext cx="591538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D9D4ED-2118-4EE1-8EE4-F53CAD81359F}"/>
                  </a:ext>
                </a:extLst>
              </p:cNvPr>
              <p:cNvSpPr txBox="1"/>
              <p:nvPr/>
            </p:nvSpPr>
            <p:spPr>
              <a:xfrm>
                <a:off x="3674268" y="2737071"/>
                <a:ext cx="742948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D9D4ED-2118-4EE1-8EE4-F53CAD813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68" y="2737071"/>
                <a:ext cx="742948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464A3C-84A9-48E5-97EE-F52A05B460BB}"/>
                  </a:ext>
                </a:extLst>
              </p:cNvPr>
              <p:cNvSpPr txBox="1"/>
              <p:nvPr/>
            </p:nvSpPr>
            <p:spPr>
              <a:xfrm>
                <a:off x="4281088" y="2737071"/>
                <a:ext cx="591538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464A3C-84A9-48E5-97EE-F52A05B4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088" y="2737071"/>
                <a:ext cx="591538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87B8D3-F6E4-42D0-9A36-6E8919B0AF4D}"/>
                  </a:ext>
                </a:extLst>
              </p:cNvPr>
              <p:cNvSpPr txBox="1"/>
              <p:nvPr/>
            </p:nvSpPr>
            <p:spPr>
              <a:xfrm>
                <a:off x="4736498" y="2737071"/>
                <a:ext cx="742948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87B8D3-F6E4-42D0-9A36-6E8919B0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498" y="2737071"/>
                <a:ext cx="742948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C33FF9-50DE-46F3-B24D-6F7BB043E917}"/>
                  </a:ext>
                </a:extLst>
              </p:cNvPr>
              <p:cNvSpPr txBox="1"/>
              <p:nvPr/>
            </p:nvSpPr>
            <p:spPr>
              <a:xfrm>
                <a:off x="1644806" y="3421259"/>
                <a:ext cx="46674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53,04,60,750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C33FF9-50DE-46F3-B24D-6F7BB043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06" y="3421259"/>
                <a:ext cx="46674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AEAB85-B771-4F5B-961D-A44291B3A71C}"/>
                  </a:ext>
                </a:extLst>
              </p:cNvPr>
              <p:cNvSpPr txBox="1"/>
              <p:nvPr/>
            </p:nvSpPr>
            <p:spPr>
              <a:xfrm>
                <a:off x="5343318" y="2737071"/>
                <a:ext cx="591538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AEAB85-B771-4F5B-961D-A44291B3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318" y="2737071"/>
                <a:ext cx="591538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37CC2B-8466-4625-AF87-B3DB1E950179}"/>
                  </a:ext>
                </a:extLst>
              </p:cNvPr>
              <p:cNvSpPr txBox="1"/>
              <p:nvPr/>
            </p:nvSpPr>
            <p:spPr>
              <a:xfrm>
                <a:off x="5798726" y="2737071"/>
                <a:ext cx="74294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37CC2B-8466-4625-AF87-B3DB1E950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726" y="2737071"/>
                <a:ext cx="742947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DBC61CE-B0C6-42F4-A8DF-2B1340A53E8A}"/>
                  </a:ext>
                </a:extLst>
              </p:cNvPr>
              <p:cNvSpPr txBox="1"/>
              <p:nvPr/>
            </p:nvSpPr>
            <p:spPr>
              <a:xfrm>
                <a:off x="1644806" y="4106075"/>
                <a:ext cx="44207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94 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DBC61CE-B0C6-42F4-A8DF-2B1340A53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06" y="4106075"/>
                <a:ext cx="442070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8E586B-BE37-4B07-A8AC-770F607E9ECC}"/>
                  </a:ext>
                </a:extLst>
              </p:cNvPr>
              <p:cNvSpPr txBox="1"/>
              <p:nvPr/>
            </p:nvSpPr>
            <p:spPr>
              <a:xfrm>
                <a:off x="1644806" y="5476714"/>
                <a:ext cx="16206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=94.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8E586B-BE37-4B07-A8AC-770F607E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06" y="5476714"/>
                <a:ext cx="162064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E7774829-C01E-4CD6-B026-338C695A5199}"/>
              </a:ext>
            </a:extLst>
          </p:cNvPr>
          <p:cNvSpPr txBox="1">
            <a:spLocks/>
          </p:cNvSpPr>
          <p:nvPr/>
        </p:nvSpPr>
        <p:spPr>
          <a:xfrm>
            <a:off x="1644806" y="4954714"/>
            <a:ext cx="4362525" cy="52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IN" dirty="0"/>
              <a:t>Hence, decrypted message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BBC035-1CF2-4B2A-BBA2-B7A7F07F8855}"/>
                  </a:ext>
                </a:extLst>
              </p:cNvPr>
              <p:cNvSpPr txBox="1"/>
              <p:nvPr/>
            </p:nvSpPr>
            <p:spPr>
              <a:xfrm>
                <a:off x="8584894" y="4860860"/>
                <a:ext cx="238790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BBC035-1CF2-4B2A-BBA2-B7A7F07F8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94" y="4860860"/>
                <a:ext cx="238790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A2C00F-83F4-4002-A730-B0D93E0151D5}"/>
                  </a:ext>
                </a:extLst>
              </p:cNvPr>
              <p:cNvSpPr txBox="1"/>
              <p:nvPr/>
            </p:nvSpPr>
            <p:spPr>
              <a:xfrm>
                <a:off x="10972800" y="4860860"/>
                <a:ext cx="43730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A2C00F-83F4-4002-A730-B0D93E015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0" y="4860860"/>
                <a:ext cx="43730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05C249-115A-41F1-A288-77DAC7D78C7F}"/>
                  </a:ext>
                </a:extLst>
              </p:cNvPr>
              <p:cNvSpPr txBox="1"/>
              <p:nvPr/>
            </p:nvSpPr>
            <p:spPr>
              <a:xfrm>
                <a:off x="11410109" y="4860860"/>
                <a:ext cx="78189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05C249-115A-41F1-A288-77DAC7D78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0109" y="4860860"/>
                <a:ext cx="78189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64C7AD-D1BB-4235-9DCC-0A026B8C66EB}"/>
                  </a:ext>
                </a:extLst>
              </p:cNvPr>
              <p:cNvSpPr txBox="1"/>
              <p:nvPr/>
            </p:nvSpPr>
            <p:spPr>
              <a:xfrm>
                <a:off x="8584894" y="4088341"/>
                <a:ext cx="239625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da-DK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da-DK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64C7AD-D1BB-4235-9DCC-0A026B8C6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94" y="4088341"/>
                <a:ext cx="239625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7EA4D-5866-4805-905E-8863C85E3701}"/>
                  </a:ext>
                </a:extLst>
              </p:cNvPr>
              <p:cNvSpPr txBox="1"/>
              <p:nvPr/>
            </p:nvSpPr>
            <p:spPr>
              <a:xfrm>
                <a:off x="10953145" y="4088341"/>
                <a:ext cx="43730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7EA4D-5866-4805-905E-8863C85E3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145" y="4088341"/>
                <a:ext cx="43730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CAA019-2B0D-420F-9651-BDB11D96EFA9}"/>
                  </a:ext>
                </a:extLst>
              </p:cNvPr>
              <p:cNvSpPr txBox="1"/>
              <p:nvPr/>
            </p:nvSpPr>
            <p:spPr>
              <a:xfrm>
                <a:off x="11390453" y="4088341"/>
                <a:ext cx="78529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CAA019-2B0D-420F-9651-BDB11D96E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0453" y="4088341"/>
                <a:ext cx="78529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B0E71B-0F78-4B7B-8CD1-A39391828FF7}"/>
                  </a:ext>
                </a:extLst>
              </p:cNvPr>
              <p:cNvSpPr txBox="1"/>
              <p:nvPr/>
            </p:nvSpPr>
            <p:spPr>
              <a:xfrm>
                <a:off x="1644807" y="875827"/>
                <a:ext cx="10384283" cy="16966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lvl="1">
                  <a:lnSpc>
                    <a:spcPct val="125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187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187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187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4935538" lvl="1">
                  <a:lnSpc>
                    <a:spcPct val="125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187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187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B0E71B-0F78-4B7B-8CD1-A39391828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07" y="875827"/>
                <a:ext cx="10384283" cy="16966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73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56" grpId="0"/>
      <p:bldP spid="57" grpId="0"/>
      <p:bldP spid="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408C60-FAE8-4B2D-B8F2-1910B7BD5F3A}"/>
                  </a:ext>
                </a:extLst>
              </p:cNvPr>
              <p:cNvSpPr txBox="1"/>
              <p:nvPr/>
            </p:nvSpPr>
            <p:spPr>
              <a:xfrm>
                <a:off x="2743664" y="5406906"/>
                <a:ext cx="1467022" cy="92570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408C60-FAE8-4B2D-B8F2-1910B7BD5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664" y="5406906"/>
                <a:ext cx="1467022" cy="925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BB273-E905-4C94-BEFA-911A18F133E0}"/>
              </a:ext>
            </a:extLst>
          </p:cNvPr>
          <p:cNvSpPr/>
          <p:nvPr/>
        </p:nvSpPr>
        <p:spPr>
          <a:xfrm>
            <a:off x="131180" y="2681093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F153E4-D732-47ED-9910-2E60E1BB5424}"/>
                  </a:ext>
                </a:extLst>
              </p:cNvPr>
              <p:cNvSpPr txBox="1"/>
              <p:nvPr/>
            </p:nvSpPr>
            <p:spPr>
              <a:xfrm>
                <a:off x="1679180" y="1499614"/>
                <a:ext cx="1776451" cy="92570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F153E4-D732-47ED-9910-2E60E1BB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1499614"/>
                <a:ext cx="1776451" cy="925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C8674E-C715-4C87-A040-12805BD516CF}"/>
              </a:ext>
            </a:extLst>
          </p:cNvPr>
          <p:cNvSpPr txBox="1"/>
          <p:nvPr/>
        </p:nvSpPr>
        <p:spPr>
          <a:xfrm>
            <a:off x="1679180" y="2681093"/>
            <a:ext cx="109184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Let,</a:t>
            </a: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F717D-D686-4FAB-9BA0-4AD808AD5F21}"/>
                  </a:ext>
                </a:extLst>
              </p:cNvPr>
              <p:cNvSpPr txBox="1"/>
              <p:nvPr/>
            </p:nvSpPr>
            <p:spPr>
              <a:xfrm>
                <a:off x="2498330" y="2429345"/>
                <a:ext cx="5939028" cy="92570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:1+2+3+…+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i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F717D-D686-4FAB-9BA0-4AD808AD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330" y="2429345"/>
                <a:ext cx="5939028" cy="9257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517CE1D-3449-443B-82FD-80F33EABCA70}"/>
              </a:ext>
            </a:extLst>
          </p:cNvPr>
          <p:cNvSpPr txBox="1"/>
          <p:nvPr/>
        </p:nvSpPr>
        <p:spPr>
          <a:xfrm>
            <a:off x="1679134" y="3604340"/>
            <a:ext cx="66765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79B25D-DE80-4339-8E46-6A033D7FBCE2}"/>
                  </a:ext>
                </a:extLst>
              </p:cNvPr>
              <p:cNvSpPr txBox="1"/>
              <p:nvPr/>
            </p:nvSpPr>
            <p:spPr>
              <a:xfrm>
                <a:off x="1679134" y="5631625"/>
                <a:ext cx="114443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i="0" dirty="0">
                    <a:latin typeface="+mj-lt"/>
                  </a:rPr>
                  <a:t>R</a:t>
                </a:r>
                <a:r>
                  <a:rPr lang="en-IN" b="0" i="0" dirty="0">
                    <a:latin typeface="+mj-lt"/>
                  </a:rPr>
                  <a:t>HS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79B25D-DE80-4339-8E46-6A033D7F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34" y="5631625"/>
                <a:ext cx="1144436" cy="523220"/>
              </a:xfrm>
              <a:prstGeom prst="rect">
                <a:avLst/>
              </a:prstGeom>
              <a:blipFill>
                <a:blip r:embed="rId5"/>
                <a:stretch>
                  <a:fillRect l="-1063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8F91B7-E679-4306-9ECE-08E84B82DD4A}"/>
                  </a:ext>
                </a:extLst>
              </p:cNvPr>
              <p:cNvSpPr txBox="1"/>
              <p:nvPr/>
            </p:nvSpPr>
            <p:spPr>
              <a:xfrm>
                <a:off x="7618211" y="4720214"/>
                <a:ext cx="296740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/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IN" dirty="0"/>
                  <a:t> is true.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8F91B7-E679-4306-9ECE-08E84B82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211" y="4720214"/>
                <a:ext cx="2967406" cy="523220"/>
              </a:xfrm>
              <a:prstGeom prst="rect">
                <a:avLst/>
              </a:prstGeom>
              <a:blipFill>
                <a:blip r:embed="rId6"/>
                <a:stretch>
                  <a:fillRect l="-4321" t="-11628" r="-411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946941-C7B5-4D6B-B194-129D85981021}"/>
                  </a:ext>
                </a:extLst>
              </p:cNvPr>
              <p:cNvSpPr txBox="1"/>
              <p:nvPr/>
            </p:nvSpPr>
            <p:spPr>
              <a:xfrm>
                <a:off x="8253967" y="2652518"/>
                <a:ext cx="120468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946941-C7B5-4D6B-B194-129D85981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67" y="2652518"/>
                <a:ext cx="12046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51A035-B1B3-4925-B78F-A4E6265D851C}"/>
                  </a:ext>
                </a:extLst>
              </p:cNvPr>
              <p:cNvSpPr txBox="1"/>
              <p:nvPr/>
            </p:nvSpPr>
            <p:spPr>
              <a:xfrm>
                <a:off x="2991485" y="5402878"/>
                <a:ext cx="12192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1+1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51A035-B1B3-4925-B78F-A4E6265D8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485" y="5402878"/>
                <a:ext cx="12192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5880FCF-C284-4514-A90B-DAAD768A2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2710" y="4570305"/>
                <a:ext cx="114443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i="0" dirty="0">
                    <a:solidFill>
                      <a:srgbClr val="002060"/>
                    </a:solidFill>
                    <a:latin typeface="+mj-lt"/>
                  </a:rPr>
                  <a:t>LHS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5880FCF-C284-4514-A90B-DAAD768A2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10" y="4570305"/>
                <a:ext cx="1144436" cy="523220"/>
              </a:xfrm>
              <a:prstGeom prst="rect">
                <a:avLst/>
              </a:prstGeom>
              <a:blipFill>
                <a:blip r:embed="rId9"/>
                <a:stretch>
                  <a:fillRect l="-1063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536AFA-20F7-4EB9-AA4E-F2A940519C38}"/>
              </a:ext>
            </a:extLst>
          </p:cNvPr>
          <p:cNvCxnSpPr>
            <a:cxnSpLocks/>
          </p:cNvCxnSpPr>
          <p:nvPr/>
        </p:nvCxnSpPr>
        <p:spPr>
          <a:xfrm>
            <a:off x="7286422" y="3604340"/>
            <a:ext cx="0" cy="28299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4FA8230-4C99-40DC-9908-E4291ADB5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8211" y="4047085"/>
                <a:ext cx="296740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:r>
                  <a:rPr lang="en-IN" i="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Here, </a:t>
                </a:r>
                <a:r>
                  <a:rPr lang="en-IN" b="1" i="0" dirty="0">
                    <a:solidFill>
                      <a:srgbClr val="FF000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LHS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i="1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r>
                      <a:rPr lang="en-IN" b="0" i="1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</m:oMath>
                </a14:m>
                <a:r>
                  <a:rPr lang="en-IN" b="1" i="0" dirty="0">
                    <a:solidFill>
                      <a:srgbClr val="301B92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RHS</a:t>
                </a:r>
                <a:endParaRPr lang="en-US" b="1" dirty="0">
                  <a:solidFill>
                    <a:srgbClr val="301B92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84FA8230-4C99-40DC-9908-E4291ADB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211" y="4047085"/>
                <a:ext cx="2967405" cy="523220"/>
              </a:xfrm>
              <a:prstGeom prst="rect">
                <a:avLst/>
              </a:prstGeom>
              <a:blipFill>
                <a:blip r:embed="rId10"/>
                <a:stretch>
                  <a:fillRect l="-432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0C96F4-3098-4652-A895-8BB06BAE2178}"/>
                  </a:ext>
                </a:extLst>
              </p:cNvPr>
              <p:cNvSpPr txBox="1"/>
              <p:nvPr/>
            </p:nvSpPr>
            <p:spPr>
              <a:xfrm>
                <a:off x="2348273" y="3604340"/>
                <a:ext cx="1228120" cy="523220"/>
              </a:xfrm>
              <a:prstGeom prst="roundRect">
                <a:avLst>
                  <a:gd name="adj" fmla="val 32768"/>
                </a:avLst>
              </a:prstGeom>
              <a:solidFill>
                <a:srgbClr val="FF0000"/>
              </a:solidFill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0C96F4-3098-4652-A895-8BB06BAE2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273" y="3604340"/>
                <a:ext cx="1228120" cy="523220"/>
              </a:xfrm>
              <a:prstGeom prst="roundRect">
                <a:avLst>
                  <a:gd name="adj" fmla="val 32768"/>
                </a:avLst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F5DB51-B5E6-4727-8514-07794870AA66}"/>
                  </a:ext>
                </a:extLst>
              </p:cNvPr>
              <p:cNvSpPr txBox="1"/>
              <p:nvPr/>
            </p:nvSpPr>
            <p:spPr>
              <a:xfrm>
                <a:off x="2718394" y="4570305"/>
                <a:ext cx="42697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F5DB51-B5E6-4727-8514-07794870A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394" y="4570305"/>
                <a:ext cx="42697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802B5C-D71A-4876-9FBD-3BB668B1E768}"/>
                  </a:ext>
                </a:extLst>
              </p:cNvPr>
              <p:cNvSpPr txBox="1"/>
              <p:nvPr/>
            </p:nvSpPr>
            <p:spPr>
              <a:xfrm>
                <a:off x="4151083" y="5412906"/>
                <a:ext cx="1939986" cy="92570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802B5C-D71A-4876-9FBD-3BB668B1E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083" y="5412906"/>
                <a:ext cx="1939986" cy="9257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/>
              <p:nvPr/>
            </p:nvSpPr>
            <p:spPr>
              <a:xfrm>
                <a:off x="1679180" y="875801"/>
                <a:ext cx="946295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r>
                  <a:rPr lang="en-GB" dirty="0"/>
                  <a:t>Prove that proposition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, the sum of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GB" dirty="0"/>
                  <a:t> positive integers is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E3F064-263A-4EF3-9468-0B3524D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80" y="875801"/>
                <a:ext cx="9462953" cy="523220"/>
              </a:xfrm>
              <a:prstGeom prst="rect">
                <a:avLst/>
              </a:prstGeom>
              <a:blipFill>
                <a:blip r:embed="rId14"/>
                <a:stretch>
                  <a:fillRect l="-1288" t="-11765" r="-580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4975EDE-F3F9-4308-8963-0B596405826C}"/>
              </a:ext>
            </a:extLst>
          </p:cNvPr>
          <p:cNvSpPr/>
          <p:nvPr/>
        </p:nvSpPr>
        <p:spPr>
          <a:xfrm>
            <a:off x="131181" y="873516"/>
            <a:ext cx="1548000" cy="523220"/>
          </a:xfrm>
          <a:prstGeom prst="rect">
            <a:avLst/>
          </a:prstGeom>
          <a:solidFill>
            <a:srgbClr val="009A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Question: </a:t>
            </a:r>
          </a:p>
        </p:txBody>
      </p:sp>
    </p:spTree>
    <p:extLst>
      <p:ext uri="{BB962C8B-B14F-4D97-AF65-F5344CB8AC3E}">
        <p14:creationId xmlns:p14="http://schemas.microsoft.com/office/powerpoint/2010/main" val="291671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" grpId="0" animBg="1"/>
      <p:bldP spid="26" grpId="0"/>
      <p:bldP spid="6" grpId="0"/>
      <p:bldP spid="8" grpId="0"/>
      <p:bldP spid="9" grpId="0"/>
      <p:bldP spid="11" grpId="0"/>
      <p:bldP spid="13" grpId="0"/>
      <p:bldP spid="14" grpId="0"/>
      <p:bldP spid="17" grpId="0"/>
      <p:bldP spid="19" grpId="0"/>
      <p:bldP spid="21" grpId="0"/>
      <p:bldP spid="25" grpId="0" animBg="1"/>
      <p:bldP spid="29" grpId="0"/>
      <p:bldP spid="31" grpId="0"/>
      <p:bldP spid="22" grpId="0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F153E4-D732-47ED-9910-2E60E1BB5424}"/>
                  </a:ext>
                </a:extLst>
              </p:cNvPr>
              <p:cNvSpPr txBox="1"/>
              <p:nvPr/>
            </p:nvSpPr>
            <p:spPr>
              <a:xfrm>
                <a:off x="9485486" y="977863"/>
                <a:ext cx="1776451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F153E4-D732-47ED-9910-2E60E1BB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486" y="977863"/>
                <a:ext cx="1776451" cy="925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F717D-D686-4FAB-9BA0-4AD808AD5F21}"/>
                  </a:ext>
                </a:extLst>
              </p:cNvPr>
              <p:cNvSpPr txBox="1"/>
              <p:nvPr/>
            </p:nvSpPr>
            <p:spPr>
              <a:xfrm>
                <a:off x="1602805" y="1539720"/>
                <a:ext cx="848712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dirty="0">
                    <a:latin typeface="+mn-lt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IN" dirty="0">
                    <a:latin typeface="+mn-lt"/>
                  </a:rPr>
                  <a:t>is true for all positive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i="0" dirty="0" smtClean="0">
                        <a:latin typeface="Cambria Math" panose="02040503050406030204" pitchFamily="18" charset="0"/>
                      </a:rPr>
                      <m:t>≥1.</m:t>
                    </m:r>
                  </m:oMath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F717D-D686-4FAB-9BA0-4AD808AD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05" y="1539720"/>
                <a:ext cx="8487125" cy="523220"/>
              </a:xfrm>
              <a:prstGeom prst="rect">
                <a:avLst/>
              </a:prstGeom>
              <a:blipFill>
                <a:blip r:embed="rId4"/>
                <a:stretch>
                  <a:fillRect l="-1509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34CDAB6-40EC-4688-9D30-B81EC7EC89C5}"/>
              </a:ext>
            </a:extLst>
          </p:cNvPr>
          <p:cNvSpPr txBox="1"/>
          <p:nvPr/>
        </p:nvSpPr>
        <p:spPr>
          <a:xfrm>
            <a:off x="1602806" y="2397222"/>
            <a:ext cx="75757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i.e.,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E900D5-8589-4C69-8911-FCA5958C2274}"/>
                  </a:ext>
                </a:extLst>
              </p:cNvPr>
              <p:cNvSpPr txBox="1"/>
              <p:nvPr/>
            </p:nvSpPr>
            <p:spPr>
              <a:xfrm>
                <a:off x="2401093" y="2159645"/>
                <a:ext cx="6132786" cy="92570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 :1+2+3+…+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E900D5-8589-4C69-8911-FCA5958C2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93" y="2159645"/>
                <a:ext cx="6132786" cy="9257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A5F520-7D11-4A91-BECD-282DC06ED651}"/>
              </a:ext>
            </a:extLst>
          </p:cNvPr>
          <p:cNvSpPr txBox="1"/>
          <p:nvPr/>
        </p:nvSpPr>
        <p:spPr>
          <a:xfrm>
            <a:off x="1602806" y="796518"/>
            <a:ext cx="98799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dirty="0"/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268148-9305-4920-9906-AFF17158DCF7}"/>
                  </a:ext>
                </a:extLst>
              </p:cNvPr>
              <p:cNvSpPr/>
              <p:nvPr/>
            </p:nvSpPr>
            <p:spPr>
              <a:xfrm>
                <a:off x="2030978" y="4809387"/>
                <a:ext cx="542349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268148-9305-4920-9906-AFF17158D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978" y="4809387"/>
                <a:ext cx="54234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1B000D-E140-4DED-BF2D-90E7C594CF7D}"/>
              </a:ext>
            </a:extLst>
          </p:cNvPr>
          <p:cNvSpPr txBox="1"/>
          <p:nvPr/>
        </p:nvSpPr>
        <p:spPr>
          <a:xfrm>
            <a:off x="1602807" y="3197574"/>
            <a:ext cx="171189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>
                <a:solidFill>
                  <a:srgbClr val="002060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IN" b="1" u="sng" dirty="0">
                <a:solidFill>
                  <a:srgbClr val="FF0000"/>
                </a:solidFill>
              </a:rPr>
              <a:t>To prove: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78AD558-7C2F-4E99-BA0A-CA52044FF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2806" y="4007624"/>
                <a:ext cx="18971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: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78AD558-7C2F-4E99-BA0A-CA52044FF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06" y="4007624"/>
                <a:ext cx="18971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3A10E8-EE26-4418-A8B5-05791A3F5A97}"/>
                  </a:ext>
                </a:extLst>
              </p:cNvPr>
              <p:cNvSpPr txBox="1"/>
              <p:nvPr/>
            </p:nvSpPr>
            <p:spPr>
              <a:xfrm>
                <a:off x="3139795" y="4007624"/>
                <a:ext cx="346320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defRPr sz="280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1+2+3+…+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3A10E8-EE26-4418-A8B5-05791A3F5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795" y="4007624"/>
                <a:ext cx="346320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665459-3915-4BC0-B97F-2550E2E1E82F}"/>
                  </a:ext>
                </a:extLst>
              </p:cNvPr>
              <p:cNvSpPr/>
              <p:nvPr/>
            </p:nvSpPr>
            <p:spPr>
              <a:xfrm>
                <a:off x="6242846" y="4007624"/>
                <a:ext cx="17070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665459-3915-4BC0-B97F-2550E2E1E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846" y="4007624"/>
                <a:ext cx="170702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B19F25B-FA03-4D19-99AB-1B45E2492A9E}"/>
                  </a:ext>
                </a:extLst>
              </p:cNvPr>
              <p:cNvSpPr/>
              <p:nvPr/>
            </p:nvSpPr>
            <p:spPr>
              <a:xfrm>
                <a:off x="7842044" y="3770591"/>
                <a:ext cx="2982083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28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28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num>
                        <m:den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GB" sz="4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B19F25B-FA03-4D19-99AB-1B45E2492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44" y="3770591"/>
                <a:ext cx="2982083" cy="9257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214AAC1-6EF5-447C-BBFE-7CBB9A880C4C}"/>
              </a:ext>
            </a:extLst>
          </p:cNvPr>
          <p:cNvSpPr/>
          <p:nvPr/>
        </p:nvSpPr>
        <p:spPr>
          <a:xfrm>
            <a:off x="1602807" y="4798278"/>
            <a:ext cx="798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LHS</a:t>
            </a:r>
            <a:endParaRPr lang="en-GB" sz="4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BB62F8-BEC5-4388-B2D3-81F3277FFF74}"/>
                  </a:ext>
                </a:extLst>
              </p:cNvPr>
              <p:cNvSpPr/>
              <p:nvPr/>
            </p:nvSpPr>
            <p:spPr>
              <a:xfrm>
                <a:off x="4033100" y="5829883"/>
                <a:ext cx="17370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BB62F8-BEC5-4388-B2D3-81F3277FF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100" y="5829883"/>
                <a:ext cx="17370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68EA716-5A29-4E2D-99C1-71F880A2C00A}"/>
                  </a:ext>
                </a:extLst>
              </p:cNvPr>
              <p:cNvSpPr/>
              <p:nvPr/>
            </p:nvSpPr>
            <p:spPr>
              <a:xfrm>
                <a:off x="2273781" y="5598630"/>
                <a:ext cx="1936943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68EA716-5A29-4E2D-99C1-71F880A2C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781" y="5598630"/>
                <a:ext cx="1936943" cy="9257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71C634-B8C9-45FD-B51A-9F8EA1D3E175}"/>
              </a:ext>
            </a:extLst>
          </p:cNvPr>
          <p:cNvCxnSpPr>
            <a:cxnSpLocks/>
          </p:cNvCxnSpPr>
          <p:nvPr/>
        </p:nvCxnSpPr>
        <p:spPr>
          <a:xfrm>
            <a:off x="2769567" y="5304413"/>
            <a:ext cx="29117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1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  <p:bldP spid="20" grpId="1"/>
      <p:bldP spid="9" grpId="0"/>
      <p:bldP spid="10" grpId="0"/>
      <p:bldP spid="11" grpId="0"/>
      <p:bldP spid="13" grpId="0"/>
      <p:bldP spid="14" grpId="0"/>
      <p:bldP spid="15" grpId="0"/>
      <p:bldP spid="17" grpId="0"/>
      <p:bldP spid="19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0AC9-A092-418D-B5E0-2C54BD83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(Continue)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F153E4-D732-47ED-9910-2E60E1BB5424}"/>
                  </a:ext>
                </a:extLst>
              </p:cNvPr>
              <p:cNvSpPr txBox="1"/>
              <p:nvPr/>
            </p:nvSpPr>
            <p:spPr>
              <a:xfrm>
                <a:off x="9485486" y="977863"/>
                <a:ext cx="1776451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F153E4-D732-47ED-9910-2E60E1BB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486" y="977863"/>
                <a:ext cx="1776451" cy="925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73F4594-1EFB-461A-9A8D-066936FB40BC}"/>
              </a:ext>
            </a:extLst>
          </p:cNvPr>
          <p:cNvSpPr/>
          <p:nvPr/>
        </p:nvSpPr>
        <p:spPr>
          <a:xfrm>
            <a:off x="1625601" y="1042928"/>
            <a:ext cx="831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LHS</a:t>
            </a:r>
            <a:endParaRPr lang="en-GB" sz="4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231B0E-C75B-4DEE-80DD-1AE4399B5150}"/>
                  </a:ext>
                </a:extLst>
              </p:cNvPr>
              <p:cNvSpPr/>
              <p:nvPr/>
            </p:nvSpPr>
            <p:spPr>
              <a:xfrm>
                <a:off x="4055894" y="1027175"/>
                <a:ext cx="17370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231B0E-C75B-4DEE-80DD-1AE4399B5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894" y="1027175"/>
                <a:ext cx="173707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434A5D9-B39B-40B9-83C1-066C135F2160}"/>
                  </a:ext>
                </a:extLst>
              </p:cNvPr>
              <p:cNvSpPr/>
              <p:nvPr/>
            </p:nvSpPr>
            <p:spPr>
              <a:xfrm>
                <a:off x="2293221" y="1785102"/>
                <a:ext cx="3990241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434A5D9-B39B-40B9-83C1-066C135F2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21" y="1785102"/>
                <a:ext cx="3990241" cy="9257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F2AE311-19FA-4010-AF23-4E987EFE9A90}"/>
                  </a:ext>
                </a:extLst>
              </p:cNvPr>
              <p:cNvSpPr/>
              <p:nvPr/>
            </p:nvSpPr>
            <p:spPr>
              <a:xfrm>
                <a:off x="4160150" y="1803597"/>
                <a:ext cx="1935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F2AE311-19FA-4010-AF23-4E987EFE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150" y="1803597"/>
                <a:ext cx="19358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4015A7A-5F35-4898-AFCC-FF873B0FAC27}"/>
                  </a:ext>
                </a:extLst>
              </p:cNvPr>
              <p:cNvSpPr/>
              <p:nvPr/>
            </p:nvSpPr>
            <p:spPr>
              <a:xfrm>
                <a:off x="2791548" y="1803597"/>
                <a:ext cx="16037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4015A7A-5F35-4898-AFCC-FF873B0FA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548" y="1803597"/>
                <a:ext cx="16037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9DE309-FD17-4069-A5A6-FF145E6C94EC}"/>
              </a:ext>
            </a:extLst>
          </p:cNvPr>
          <p:cNvCxnSpPr/>
          <p:nvPr/>
        </p:nvCxnSpPr>
        <p:spPr>
          <a:xfrm>
            <a:off x="3068978" y="2272289"/>
            <a:ext cx="1147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A13A0B-06CC-4F92-B3E5-EC867181B702}"/>
              </a:ext>
            </a:extLst>
          </p:cNvPr>
          <p:cNvCxnSpPr/>
          <p:nvPr/>
        </p:nvCxnSpPr>
        <p:spPr>
          <a:xfrm>
            <a:off x="4795345" y="2272289"/>
            <a:ext cx="1147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5EE1FD-B406-400E-B39B-E8BEAA6FB154}"/>
                  </a:ext>
                </a:extLst>
              </p:cNvPr>
              <p:cNvSpPr/>
              <p:nvPr/>
            </p:nvSpPr>
            <p:spPr>
              <a:xfrm>
                <a:off x="2293221" y="2929759"/>
                <a:ext cx="2936226" cy="936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+2    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5EE1FD-B406-400E-B39B-E8BEAA6FB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21" y="2929759"/>
                <a:ext cx="2936226" cy="9361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504CB33-4AC2-4D5E-93A9-2ACCE2EC4B8A}"/>
                  </a:ext>
                </a:extLst>
              </p:cNvPr>
              <p:cNvSpPr/>
              <p:nvPr/>
            </p:nvSpPr>
            <p:spPr>
              <a:xfrm>
                <a:off x="2709651" y="2914078"/>
                <a:ext cx="13908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504CB33-4AC2-4D5E-93A9-2ACCE2EC4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51" y="2914078"/>
                <a:ext cx="139083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F6C7D78-DC86-479E-A7F3-BAD8D7A0EC36}"/>
                  </a:ext>
                </a:extLst>
              </p:cNvPr>
              <p:cNvSpPr/>
              <p:nvPr/>
            </p:nvSpPr>
            <p:spPr>
              <a:xfrm>
                <a:off x="3838616" y="2914078"/>
                <a:ext cx="13908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F6C7D78-DC86-479E-A7F3-BAD8D7A0E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616" y="2914078"/>
                <a:ext cx="139083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B31EA21-CB4B-4AD3-B1B0-AD4A51ABB5F8}"/>
                  </a:ext>
                </a:extLst>
              </p:cNvPr>
              <p:cNvSpPr/>
              <p:nvPr/>
            </p:nvSpPr>
            <p:spPr>
              <a:xfrm>
                <a:off x="2293221" y="4084867"/>
                <a:ext cx="12067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RHS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B31EA21-CB4B-4AD3-B1B0-AD4A51ABB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21" y="4084867"/>
                <a:ext cx="1206724" cy="523220"/>
              </a:xfrm>
              <a:prstGeom prst="rect">
                <a:avLst/>
              </a:prstGeom>
              <a:blipFill>
                <a:blip r:embed="rId11"/>
                <a:stretch>
                  <a:fillRect t="-11628" r="-303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E35F52-4C84-4DD4-8732-D6CFF2F2CEAC}"/>
                  </a:ext>
                </a:extLst>
              </p:cNvPr>
              <p:cNvSpPr/>
              <p:nvPr/>
            </p:nvSpPr>
            <p:spPr>
              <a:xfrm>
                <a:off x="1625601" y="4827041"/>
                <a:ext cx="30797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true.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E35F52-4C84-4DD4-8732-D6CFF2F2C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1" y="4827041"/>
                <a:ext cx="3079785" cy="523220"/>
              </a:xfrm>
              <a:prstGeom prst="rect">
                <a:avLst/>
              </a:prstGeom>
              <a:blipFill>
                <a:blip r:embed="rId12"/>
                <a:stretch>
                  <a:fillRect l="-4158" t="-12791" r="-297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291CCB6-B727-4C3B-BFD1-5EADEAECF790}"/>
              </a:ext>
            </a:extLst>
          </p:cNvPr>
          <p:cNvSpPr/>
          <p:nvPr/>
        </p:nvSpPr>
        <p:spPr>
          <a:xfrm>
            <a:off x="1625601" y="5569215"/>
            <a:ext cx="5261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Hence, given proposition is proved.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799BA8C-A152-485B-A3C3-1B0A935B4687}"/>
                  </a:ext>
                </a:extLst>
              </p:cNvPr>
              <p:cNvSpPr/>
              <p:nvPr/>
            </p:nvSpPr>
            <p:spPr>
              <a:xfrm>
                <a:off x="2296575" y="786873"/>
                <a:ext cx="1936943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799BA8C-A152-485B-A3C3-1B0A935B4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75" y="786873"/>
                <a:ext cx="1936943" cy="9257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6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25616</TotalTime>
  <Words>4337</Words>
  <Application>Microsoft Office PowerPoint</Application>
  <PresentationFormat>Widescreen</PresentationFormat>
  <Paragraphs>1479</Paragraphs>
  <Slides>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Cambria</vt:lpstr>
      <vt:lpstr>Roboto Condensed Light</vt:lpstr>
      <vt:lpstr>Roboto Condensed</vt:lpstr>
      <vt:lpstr>Calibri</vt:lpstr>
      <vt:lpstr>Arial</vt:lpstr>
      <vt:lpstr>Wingdings 2</vt:lpstr>
      <vt:lpstr>Wingdings</vt:lpstr>
      <vt:lpstr>Cambria Math</vt:lpstr>
      <vt:lpstr>Wingdings 3</vt:lpstr>
      <vt:lpstr>Office Theme</vt:lpstr>
      <vt:lpstr>Unit – 1.1 Number Theory</vt:lpstr>
      <vt:lpstr>PowerPoint Presentation</vt:lpstr>
      <vt:lpstr>PowerPoint Presentation</vt:lpstr>
      <vt:lpstr>Method 1</vt:lpstr>
      <vt:lpstr>Principle of Mathematical Induction</vt:lpstr>
      <vt:lpstr>Examples of Method 1</vt:lpstr>
      <vt:lpstr>Method 1 ⇝ Example 1</vt:lpstr>
      <vt:lpstr>Method 1 ⇝ Example 1 (Continue)</vt:lpstr>
      <vt:lpstr>Method 1 ⇝ Example 1 (Continue)</vt:lpstr>
      <vt:lpstr>Method 1 ⇝ Example 2</vt:lpstr>
      <vt:lpstr>Method 1 ⇝ Example 2 (Continue)</vt:lpstr>
      <vt:lpstr>Method 1 ⇝ Example 2 (Continue)</vt:lpstr>
      <vt:lpstr>Method 1 ⇝ Example 2 (Continue)</vt:lpstr>
      <vt:lpstr>Method 1 ⇝ Example 3</vt:lpstr>
      <vt:lpstr>Method 1 ⇝ Example 3 (Continue)</vt:lpstr>
      <vt:lpstr>Method 1 ⇝ Example 3 (Continue)</vt:lpstr>
      <vt:lpstr>Method 1 ⇝ Example 4</vt:lpstr>
      <vt:lpstr>Method 1 ⇝ Example 4 (Continue)</vt:lpstr>
      <vt:lpstr>Method 1 ⇝ Example 4 (Continue)</vt:lpstr>
      <vt:lpstr>Method 2</vt:lpstr>
      <vt:lpstr>Modulo OR Modulus OR Mod</vt:lpstr>
      <vt:lpstr>Properties of Modulo</vt:lpstr>
      <vt:lpstr>Congruence Relation</vt:lpstr>
      <vt:lpstr>Congruence Relation</vt:lpstr>
      <vt:lpstr>Basic Properties of Congruence</vt:lpstr>
      <vt:lpstr>Basic Properties of Congruence</vt:lpstr>
      <vt:lpstr>Examples of Method 2</vt:lpstr>
      <vt:lpstr>Method 2 ⇝ Example 1</vt:lpstr>
      <vt:lpstr>Method 2 ⇝ Example 2</vt:lpstr>
      <vt:lpstr>Method 2 ⇝ Example 2 (Continue)</vt:lpstr>
      <vt:lpstr>Method 3</vt:lpstr>
      <vt:lpstr>Cryptography </vt:lpstr>
      <vt:lpstr>Caesar Cipher</vt:lpstr>
      <vt:lpstr>Steps to Encrypt a Message Using Caesar Cipher Method</vt:lpstr>
      <vt:lpstr>Steps to Encrypt a Message Using Caesar Cipher Method</vt:lpstr>
      <vt:lpstr>Example</vt:lpstr>
      <vt:lpstr>Example</vt:lpstr>
      <vt:lpstr>Example</vt:lpstr>
      <vt:lpstr>Steps to Decrypt a Message Using Caesar Cipher Method</vt:lpstr>
      <vt:lpstr>Example</vt:lpstr>
      <vt:lpstr>Example</vt:lpstr>
      <vt:lpstr>Example</vt:lpstr>
      <vt:lpstr>Shift Cipher</vt:lpstr>
      <vt:lpstr>Examples of Method 3</vt:lpstr>
      <vt:lpstr>Method 3 ⇝ Example 1</vt:lpstr>
      <vt:lpstr>Method 3 ⇝ Example 1 (Continue)</vt:lpstr>
      <vt:lpstr>Method 3 ⇝ Example 1 (Continue)</vt:lpstr>
      <vt:lpstr>Method 3 ⇝ Example 2</vt:lpstr>
      <vt:lpstr>Method 3 ⇝ Example 2 (Continue)</vt:lpstr>
      <vt:lpstr>Method 3 ⇝ Example 2 (Continue)</vt:lpstr>
      <vt:lpstr>Method 4</vt:lpstr>
      <vt:lpstr>RSA Cryptosystem</vt:lpstr>
      <vt:lpstr>RSA Key Generation </vt:lpstr>
      <vt:lpstr>RSA Key Generation </vt:lpstr>
      <vt:lpstr>RSA Key Generation </vt:lpstr>
      <vt:lpstr>RSA Encryption &amp; Decryption </vt:lpstr>
      <vt:lpstr>Example </vt:lpstr>
      <vt:lpstr>Example </vt:lpstr>
      <vt:lpstr>Examples of Method 4</vt:lpstr>
      <vt:lpstr>Method 4 ⇝ Example 1</vt:lpstr>
      <vt:lpstr>Method 4 ⇝ Example 2</vt:lpstr>
      <vt:lpstr>Method 4 ⇝ Example 2 (Continue)</vt:lpstr>
      <vt:lpstr>Method 4 ⇝ Example 2 (Continue)</vt:lpstr>
      <vt:lpstr>Method 4 ⇝ Example 2 (Continue)</vt:lpstr>
      <vt:lpstr>Method 4 ⇝ Example 3</vt:lpstr>
      <vt:lpstr>Method 4 ⇝ Example 3 (Continue)</vt:lpstr>
      <vt:lpstr>Method 4 ⇝ Example 3 (Continue)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Nishant khiraiya</cp:lastModifiedBy>
  <cp:revision>1261</cp:revision>
  <dcterms:created xsi:type="dcterms:W3CDTF">2020-05-01T05:09:15Z</dcterms:created>
  <dcterms:modified xsi:type="dcterms:W3CDTF">2024-06-14T08:17:39Z</dcterms:modified>
</cp:coreProperties>
</file>